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60" r:id="rId5"/>
    <p:sldId id="259"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471" autoAdjust="0"/>
  </p:normalViewPr>
  <p:slideViewPr>
    <p:cSldViewPr snapToGrid="0">
      <p:cViewPr varScale="1">
        <p:scale>
          <a:sx n="46" d="100"/>
          <a:sy n="46" d="100"/>
        </p:scale>
        <p:origin x="88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0EDDB-2980-4A37-8708-E526F77B76AC}"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02A6DC82-4086-476E-B3AB-5573ECD0D7AA}">
      <dgm:prSet/>
      <dgm:spPr/>
      <dgm:t>
        <a:bodyPr/>
        <a:lstStyle/>
        <a:p>
          <a:r>
            <a:rPr lang="en-US"/>
            <a:t>What is a shiny application?</a:t>
          </a:r>
        </a:p>
      </dgm:t>
    </dgm:pt>
    <dgm:pt modelId="{44C28992-A655-4B1B-9B69-BEEE06D55EAD}" type="parTrans" cxnId="{CE07DBBF-2510-4961-96A6-2527FBC7E24F}">
      <dgm:prSet/>
      <dgm:spPr/>
      <dgm:t>
        <a:bodyPr/>
        <a:lstStyle/>
        <a:p>
          <a:endParaRPr lang="en-US"/>
        </a:p>
      </dgm:t>
    </dgm:pt>
    <dgm:pt modelId="{E6E22B73-9480-47AC-AF46-27E99D06AF49}" type="sibTrans" cxnId="{CE07DBBF-2510-4961-96A6-2527FBC7E24F}">
      <dgm:prSet/>
      <dgm:spPr/>
      <dgm:t>
        <a:bodyPr/>
        <a:lstStyle/>
        <a:p>
          <a:endParaRPr lang="en-US"/>
        </a:p>
      </dgm:t>
    </dgm:pt>
    <dgm:pt modelId="{C262A000-4481-4FE6-B10E-4ADFD860AC42}">
      <dgm:prSet/>
      <dgm:spPr/>
      <dgm:t>
        <a:bodyPr/>
        <a:lstStyle/>
        <a:p>
          <a:r>
            <a:rPr lang="en-US"/>
            <a:t>What does shiny have to do with R?</a:t>
          </a:r>
        </a:p>
      </dgm:t>
    </dgm:pt>
    <dgm:pt modelId="{9AC8C943-D260-4D38-A5E1-5AC0263E3302}" type="parTrans" cxnId="{88F08DDA-7244-49FF-B2F7-52F1DA06EC49}">
      <dgm:prSet/>
      <dgm:spPr/>
      <dgm:t>
        <a:bodyPr/>
        <a:lstStyle/>
        <a:p>
          <a:endParaRPr lang="en-US"/>
        </a:p>
      </dgm:t>
    </dgm:pt>
    <dgm:pt modelId="{965F7AF8-446C-4ABF-B311-0AF90EF4C73F}" type="sibTrans" cxnId="{88F08DDA-7244-49FF-B2F7-52F1DA06EC49}">
      <dgm:prSet/>
      <dgm:spPr/>
      <dgm:t>
        <a:bodyPr/>
        <a:lstStyle/>
        <a:p>
          <a:endParaRPr lang="en-US"/>
        </a:p>
      </dgm:t>
    </dgm:pt>
    <dgm:pt modelId="{7BBB285F-031F-47DD-8D07-7260151E4FA3}" type="pres">
      <dgm:prSet presAssocID="{7110EDDB-2980-4A37-8708-E526F77B76AC}" presName="diagram" presStyleCnt="0">
        <dgm:presLayoutVars>
          <dgm:dir/>
          <dgm:resizeHandles val="exact"/>
        </dgm:presLayoutVars>
      </dgm:prSet>
      <dgm:spPr/>
    </dgm:pt>
    <dgm:pt modelId="{54C23FE1-70A9-42C6-93C7-2F6534F358E3}" type="pres">
      <dgm:prSet presAssocID="{02A6DC82-4086-476E-B3AB-5573ECD0D7AA}" presName="node" presStyleLbl="node1" presStyleIdx="0" presStyleCnt="2">
        <dgm:presLayoutVars>
          <dgm:bulletEnabled val="1"/>
        </dgm:presLayoutVars>
      </dgm:prSet>
      <dgm:spPr/>
    </dgm:pt>
    <dgm:pt modelId="{4990CAF7-FBD9-4D62-BB6A-0E91889E5D69}" type="pres">
      <dgm:prSet presAssocID="{E6E22B73-9480-47AC-AF46-27E99D06AF49}" presName="sibTrans" presStyleCnt="0"/>
      <dgm:spPr/>
    </dgm:pt>
    <dgm:pt modelId="{D7664EDC-41CE-44AE-A1AA-F97D3FACB694}" type="pres">
      <dgm:prSet presAssocID="{C262A000-4481-4FE6-B10E-4ADFD860AC42}" presName="node" presStyleLbl="node1" presStyleIdx="1" presStyleCnt="2">
        <dgm:presLayoutVars>
          <dgm:bulletEnabled val="1"/>
        </dgm:presLayoutVars>
      </dgm:prSet>
      <dgm:spPr/>
    </dgm:pt>
  </dgm:ptLst>
  <dgm:cxnLst>
    <dgm:cxn modelId="{CE07DBBF-2510-4961-96A6-2527FBC7E24F}" srcId="{7110EDDB-2980-4A37-8708-E526F77B76AC}" destId="{02A6DC82-4086-476E-B3AB-5573ECD0D7AA}" srcOrd="0" destOrd="0" parTransId="{44C28992-A655-4B1B-9B69-BEEE06D55EAD}" sibTransId="{E6E22B73-9480-47AC-AF46-27E99D06AF49}"/>
    <dgm:cxn modelId="{2310A6CF-DCC5-43F3-A192-EDDA48CF70BA}" type="presOf" srcId="{C262A000-4481-4FE6-B10E-4ADFD860AC42}" destId="{D7664EDC-41CE-44AE-A1AA-F97D3FACB694}" srcOrd="0" destOrd="0" presId="urn:microsoft.com/office/officeart/2005/8/layout/default"/>
    <dgm:cxn modelId="{88F08DDA-7244-49FF-B2F7-52F1DA06EC49}" srcId="{7110EDDB-2980-4A37-8708-E526F77B76AC}" destId="{C262A000-4481-4FE6-B10E-4ADFD860AC42}" srcOrd="1" destOrd="0" parTransId="{9AC8C943-D260-4D38-A5E1-5AC0263E3302}" sibTransId="{965F7AF8-446C-4ABF-B311-0AF90EF4C73F}"/>
    <dgm:cxn modelId="{ABC391DE-019F-4162-93E2-E562D9DC3D82}" type="presOf" srcId="{7110EDDB-2980-4A37-8708-E526F77B76AC}" destId="{7BBB285F-031F-47DD-8D07-7260151E4FA3}" srcOrd="0" destOrd="0" presId="urn:microsoft.com/office/officeart/2005/8/layout/default"/>
    <dgm:cxn modelId="{5F6F00F9-C1CA-4D7F-9B3A-56F85FA95C62}" type="presOf" srcId="{02A6DC82-4086-476E-B3AB-5573ECD0D7AA}" destId="{54C23FE1-70A9-42C6-93C7-2F6534F358E3}" srcOrd="0" destOrd="0" presId="urn:microsoft.com/office/officeart/2005/8/layout/default"/>
    <dgm:cxn modelId="{6AAA366F-3E73-4552-A68A-A53BF29BB26B}" type="presParOf" srcId="{7BBB285F-031F-47DD-8D07-7260151E4FA3}" destId="{54C23FE1-70A9-42C6-93C7-2F6534F358E3}" srcOrd="0" destOrd="0" presId="urn:microsoft.com/office/officeart/2005/8/layout/default"/>
    <dgm:cxn modelId="{8747085E-605D-4212-AD4E-9EEF8C80D309}" type="presParOf" srcId="{7BBB285F-031F-47DD-8D07-7260151E4FA3}" destId="{4990CAF7-FBD9-4D62-BB6A-0E91889E5D69}" srcOrd="1" destOrd="0" presId="urn:microsoft.com/office/officeart/2005/8/layout/default"/>
    <dgm:cxn modelId="{E5EAD891-DA33-4022-8CE9-496247783E38}" type="presParOf" srcId="{7BBB285F-031F-47DD-8D07-7260151E4FA3}" destId="{D7664EDC-41CE-44AE-A1AA-F97D3FACB694}"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23FE1-70A9-42C6-93C7-2F6534F358E3}">
      <dsp:nvSpPr>
        <dsp:cNvPr id="0" name=""/>
        <dsp:cNvSpPr/>
      </dsp:nvSpPr>
      <dsp:spPr>
        <a:xfrm>
          <a:off x="1209" y="377627"/>
          <a:ext cx="4715990" cy="2829594"/>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What is a shiny application?</a:t>
          </a:r>
        </a:p>
      </dsp:txBody>
      <dsp:txXfrm>
        <a:off x="1209" y="377627"/>
        <a:ext cx="4715990" cy="2829594"/>
      </dsp:txXfrm>
    </dsp:sp>
    <dsp:sp modelId="{D7664EDC-41CE-44AE-A1AA-F97D3FACB694}">
      <dsp:nvSpPr>
        <dsp:cNvPr id="0" name=""/>
        <dsp:cNvSpPr/>
      </dsp:nvSpPr>
      <dsp:spPr>
        <a:xfrm>
          <a:off x="5188799" y="377627"/>
          <a:ext cx="4715990" cy="2829594"/>
        </a:xfrm>
        <a:prstGeom prst="rect">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What does shiny have to do with R?</a:t>
          </a:r>
        </a:p>
      </dsp:txBody>
      <dsp:txXfrm>
        <a:off x="5188799" y="377627"/>
        <a:ext cx="4715990" cy="28295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D04F9-FAE8-481E-BCEE-FED9AFDB565C}" type="datetimeFigureOut">
              <a:rPr lang="en-US" smtClean="0"/>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CF718-FD93-406E-A046-F862C3A1751B}" type="slidenum">
              <a:rPr lang="en-US" smtClean="0"/>
              <a:t>‹#›</a:t>
            </a:fld>
            <a:endParaRPr lang="en-US"/>
          </a:p>
        </p:txBody>
      </p:sp>
    </p:spTree>
    <p:extLst>
      <p:ext uri="{BB962C8B-B14F-4D97-AF65-F5344CB8AC3E}">
        <p14:creationId xmlns:p14="http://schemas.microsoft.com/office/powerpoint/2010/main" val="365496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t>
            </a:r>
            <a:r>
              <a:rPr lang="en-US" dirty="0" err="1"/>
              <a:t>alex</a:t>
            </a:r>
            <a:r>
              <a:rPr lang="en-US" dirty="0"/>
              <a:t> </a:t>
            </a:r>
            <a:r>
              <a:rPr lang="en-US" dirty="0" err="1"/>
              <a:t>fulk</a:t>
            </a:r>
            <a:r>
              <a:rPr lang="en-US" dirty="0"/>
              <a:t> and today I’ll be starting a tutorial that will explain shiny applications and how to utilize them to make research more interactive.</a:t>
            </a:r>
          </a:p>
        </p:txBody>
      </p:sp>
      <p:sp>
        <p:nvSpPr>
          <p:cNvPr id="4" name="Slide Number Placeholder 3"/>
          <p:cNvSpPr>
            <a:spLocks noGrp="1"/>
          </p:cNvSpPr>
          <p:nvPr>
            <p:ph type="sldNum" sz="quarter" idx="5"/>
          </p:nvPr>
        </p:nvSpPr>
        <p:spPr/>
        <p:txBody>
          <a:bodyPr/>
          <a:lstStyle/>
          <a:p>
            <a:fld id="{8EACF718-FD93-406E-A046-F862C3A1751B}" type="slidenum">
              <a:rPr lang="en-US" smtClean="0"/>
              <a:t>1</a:t>
            </a:fld>
            <a:endParaRPr lang="en-US"/>
          </a:p>
        </p:txBody>
      </p:sp>
    </p:spTree>
    <p:extLst>
      <p:ext uri="{BB962C8B-B14F-4D97-AF65-F5344CB8AC3E}">
        <p14:creationId xmlns:p14="http://schemas.microsoft.com/office/powerpoint/2010/main" val="3309901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output functions. Here is a list of all output functions that are very useful for displaying all kinds of data. </a:t>
            </a:r>
          </a:p>
          <a:p>
            <a:endParaRPr lang="en-US" dirty="0"/>
          </a:p>
          <a:p>
            <a:r>
              <a:rPr lang="en-US" dirty="0"/>
              <a:t>-the syntax for output functions is relatively similar to that of input functions. </a:t>
            </a:r>
          </a:p>
          <a:p>
            <a:r>
              <a:rPr lang="en-US" dirty="0"/>
              <a:t>-You start off with the type of output that you want to display, in this case, it’s a plot. </a:t>
            </a:r>
          </a:p>
          <a:p>
            <a:r>
              <a:rPr lang="en-US" dirty="0"/>
              <a:t>-Then you define the output id and similar to the input id, it will be used later in the code to identify this output. Generally, you want each input and output object to have unique names, this will help you avoid errors down the road. </a:t>
            </a:r>
          </a:p>
        </p:txBody>
      </p:sp>
      <p:sp>
        <p:nvSpPr>
          <p:cNvPr id="4" name="Slide Number Placeholder 3"/>
          <p:cNvSpPr>
            <a:spLocks noGrp="1"/>
          </p:cNvSpPr>
          <p:nvPr>
            <p:ph type="sldNum" sz="quarter" idx="5"/>
          </p:nvPr>
        </p:nvSpPr>
        <p:spPr/>
        <p:txBody>
          <a:bodyPr/>
          <a:lstStyle/>
          <a:p>
            <a:fld id="{8EACF718-FD93-406E-A046-F862C3A1751B}" type="slidenum">
              <a:rPr lang="en-US" smtClean="0"/>
              <a:t>10</a:t>
            </a:fld>
            <a:endParaRPr lang="en-US"/>
          </a:p>
        </p:txBody>
      </p:sp>
    </p:spTree>
    <p:extLst>
      <p:ext uri="{BB962C8B-B14F-4D97-AF65-F5344CB8AC3E}">
        <p14:creationId xmlns:p14="http://schemas.microsoft.com/office/powerpoint/2010/main" val="2242217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add this plot to the </a:t>
            </a:r>
            <a:r>
              <a:rPr lang="en-US" dirty="0" err="1"/>
              <a:t>ui</a:t>
            </a:r>
            <a:r>
              <a:rPr lang="en-US" dirty="0"/>
              <a:t> element of our code and run everything, we seemingly get the exact same output as when we only defined the slider. In truth, R is setting aside space on the application page for a plot, even though it has no idea what kind of plot you want it to construct. You need to tell the server how to construct this plot, which is what we’ll go over next. But first, let’s do a quick recap of everything that I’ve covered so far</a:t>
            </a:r>
          </a:p>
        </p:txBody>
      </p:sp>
      <p:sp>
        <p:nvSpPr>
          <p:cNvPr id="4" name="Slide Number Placeholder 3"/>
          <p:cNvSpPr>
            <a:spLocks noGrp="1"/>
          </p:cNvSpPr>
          <p:nvPr>
            <p:ph type="sldNum" sz="quarter" idx="5"/>
          </p:nvPr>
        </p:nvSpPr>
        <p:spPr/>
        <p:txBody>
          <a:bodyPr/>
          <a:lstStyle/>
          <a:p>
            <a:fld id="{8EACF718-FD93-406E-A046-F862C3A1751B}" type="slidenum">
              <a:rPr lang="en-US" smtClean="0"/>
              <a:t>11</a:t>
            </a:fld>
            <a:endParaRPr lang="en-US"/>
          </a:p>
        </p:txBody>
      </p:sp>
    </p:spTree>
    <p:extLst>
      <p:ext uri="{BB962C8B-B14F-4D97-AF65-F5344CB8AC3E}">
        <p14:creationId xmlns:p14="http://schemas.microsoft.com/office/powerpoint/2010/main" val="3963269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each application with the template that I displayed earlier</a:t>
            </a:r>
          </a:p>
          <a:p>
            <a:r>
              <a:rPr lang="en-US" dirty="0"/>
              <a:t>-add elements to the application via the </a:t>
            </a:r>
            <a:r>
              <a:rPr lang="en-US" dirty="0" err="1"/>
              <a:t>fluidpage</a:t>
            </a:r>
            <a:r>
              <a:rPr lang="en-US" dirty="0"/>
              <a:t>/</a:t>
            </a:r>
            <a:r>
              <a:rPr lang="en-US" dirty="0" err="1"/>
              <a:t>ui</a:t>
            </a:r>
            <a:r>
              <a:rPr lang="en-US" dirty="0"/>
              <a:t> function</a:t>
            </a:r>
          </a:p>
          <a:p>
            <a:r>
              <a:rPr lang="en-US" dirty="0"/>
              <a:t>-interactive elements can be incorporated using the input functions</a:t>
            </a:r>
          </a:p>
          <a:p>
            <a:r>
              <a:rPr lang="en-US" dirty="0"/>
              <a:t>-display your results using output functions</a:t>
            </a:r>
          </a:p>
          <a:p>
            <a:r>
              <a:rPr lang="en-US" dirty="0"/>
              <a:t>-use the server function to assemble your inputs and outputs any way you want</a:t>
            </a:r>
          </a:p>
        </p:txBody>
      </p:sp>
      <p:sp>
        <p:nvSpPr>
          <p:cNvPr id="4" name="Slide Number Placeholder 3"/>
          <p:cNvSpPr>
            <a:spLocks noGrp="1"/>
          </p:cNvSpPr>
          <p:nvPr>
            <p:ph type="sldNum" sz="quarter" idx="5"/>
          </p:nvPr>
        </p:nvSpPr>
        <p:spPr/>
        <p:txBody>
          <a:bodyPr/>
          <a:lstStyle/>
          <a:p>
            <a:fld id="{8EACF718-FD93-406E-A046-F862C3A1751B}" type="slidenum">
              <a:rPr lang="en-US" smtClean="0"/>
              <a:t>12</a:t>
            </a:fld>
            <a:endParaRPr lang="en-US"/>
          </a:p>
        </p:txBody>
      </p:sp>
    </p:spTree>
    <p:extLst>
      <p:ext uri="{BB962C8B-B14F-4D97-AF65-F5344CB8AC3E}">
        <p14:creationId xmlns:p14="http://schemas.microsoft.com/office/powerpoint/2010/main" val="3882280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tell the server how to assemble our inputs and outputs. This is done using the server function. As it’s given in the template file, there are no instructions so far. There are three main rules that should be followed when creating the server instructions.</a:t>
            </a:r>
          </a:p>
          <a:p>
            <a:endParaRPr lang="en-US" dirty="0"/>
          </a:p>
          <a:p>
            <a:r>
              <a:rPr lang="en-US" dirty="0"/>
              <a:t>-first, you need to save every output as </a:t>
            </a:r>
            <a:r>
              <a:rPr lang="en-US" dirty="0" err="1"/>
              <a:t>output$something</a:t>
            </a:r>
            <a:r>
              <a:rPr lang="en-US" dirty="0"/>
              <a:t> depending on what the output is. </a:t>
            </a:r>
          </a:p>
          <a:p>
            <a:r>
              <a:rPr lang="en-US" dirty="0"/>
              <a:t>-This bit of code would save the hist element that we defined earlier to the output list and we can define what exactly hist is using code after the arrow shown. Output here is just an argument used in the server function. Bot input and output must be used as arguments in your server function and they will simply be list-like objects. </a:t>
            </a:r>
          </a:p>
          <a:p>
            <a:endParaRPr lang="en-US" dirty="0"/>
          </a:p>
          <a:p>
            <a:r>
              <a:rPr lang="en-US" dirty="0"/>
              <a:t>-Again the element hist is used because it will be used to define the hist object that we named in the </a:t>
            </a:r>
            <a:r>
              <a:rPr lang="en-US" dirty="0" err="1"/>
              <a:t>ui</a:t>
            </a:r>
            <a:r>
              <a:rPr lang="en-US" dirty="0"/>
              <a:t> section of the code and it will be what is placed in the plotting function. Be sure to use the correct name (</a:t>
            </a:r>
            <a:r>
              <a:rPr lang="en-US" dirty="0" err="1"/>
              <a:t>outputid</a:t>
            </a:r>
            <a:r>
              <a:rPr lang="en-US" dirty="0"/>
              <a:t>) that you want to correspond with a particular plot in order to get things to display correctly.</a:t>
            </a:r>
          </a:p>
        </p:txBody>
      </p:sp>
      <p:sp>
        <p:nvSpPr>
          <p:cNvPr id="4" name="Slide Number Placeholder 3"/>
          <p:cNvSpPr>
            <a:spLocks noGrp="1"/>
          </p:cNvSpPr>
          <p:nvPr>
            <p:ph type="sldNum" sz="quarter" idx="5"/>
          </p:nvPr>
        </p:nvSpPr>
        <p:spPr/>
        <p:txBody>
          <a:bodyPr/>
          <a:lstStyle/>
          <a:p>
            <a:fld id="{8EACF718-FD93-406E-A046-F862C3A1751B}" type="slidenum">
              <a:rPr lang="en-US" smtClean="0"/>
              <a:t>13</a:t>
            </a:fld>
            <a:endParaRPr lang="en-US"/>
          </a:p>
        </p:txBody>
      </p:sp>
    </p:spTree>
    <p:extLst>
      <p:ext uri="{BB962C8B-B14F-4D97-AF65-F5344CB8AC3E}">
        <p14:creationId xmlns:p14="http://schemas.microsoft.com/office/powerpoint/2010/main" val="3657217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rule when defining your server instructions is to use a </a:t>
            </a:r>
          </a:p>
          <a:p>
            <a:endParaRPr lang="en-US" dirty="0"/>
          </a:p>
          <a:p>
            <a:r>
              <a:rPr lang="en-US" dirty="0"/>
              <a:t>-render function when creating an output. </a:t>
            </a:r>
          </a:p>
        </p:txBody>
      </p:sp>
      <p:sp>
        <p:nvSpPr>
          <p:cNvPr id="4" name="Slide Number Placeholder 3"/>
          <p:cNvSpPr>
            <a:spLocks noGrp="1"/>
          </p:cNvSpPr>
          <p:nvPr>
            <p:ph type="sldNum" sz="quarter" idx="5"/>
          </p:nvPr>
        </p:nvSpPr>
        <p:spPr/>
        <p:txBody>
          <a:bodyPr/>
          <a:lstStyle/>
          <a:p>
            <a:fld id="{8EACF718-FD93-406E-A046-F862C3A1751B}" type="slidenum">
              <a:rPr lang="en-US" smtClean="0"/>
              <a:t>14</a:t>
            </a:fld>
            <a:endParaRPr lang="en-US"/>
          </a:p>
        </p:txBody>
      </p:sp>
    </p:spTree>
    <p:extLst>
      <p:ext uri="{BB962C8B-B14F-4D97-AF65-F5344CB8AC3E}">
        <p14:creationId xmlns:p14="http://schemas.microsoft.com/office/powerpoint/2010/main" val="2422930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Shiny provides a third set of functions called render functions. Render functions work with output functions to create the html code needed to construct your plot or other objects. Just like output functions, there are different render functions to render different types of outputs. There are several types of render functions such as render image, render plot, render table, and in many cases there will be a direct analog between the output function and the render function needed to create it.</a:t>
            </a:r>
          </a:p>
        </p:txBody>
      </p:sp>
      <p:sp>
        <p:nvSpPr>
          <p:cNvPr id="4" name="Slide Number Placeholder 3"/>
          <p:cNvSpPr>
            <a:spLocks noGrp="1"/>
          </p:cNvSpPr>
          <p:nvPr>
            <p:ph type="sldNum" sz="quarter" idx="5"/>
          </p:nvPr>
        </p:nvSpPr>
        <p:spPr/>
        <p:txBody>
          <a:bodyPr/>
          <a:lstStyle/>
          <a:p>
            <a:fld id="{8EACF718-FD93-406E-A046-F862C3A1751B}" type="slidenum">
              <a:rPr lang="en-US" smtClean="0"/>
              <a:t>15</a:t>
            </a:fld>
            <a:endParaRPr lang="en-US"/>
          </a:p>
        </p:txBody>
      </p:sp>
    </p:spTree>
    <p:extLst>
      <p:ext uri="{BB962C8B-B14F-4D97-AF65-F5344CB8AC3E}">
        <p14:creationId xmlns:p14="http://schemas.microsoft.com/office/powerpoint/2010/main" val="927038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that we’ll be doing here is plotting a histogram of 100 random normal values. The function hist creates a histogram of whatever data you provide and </a:t>
            </a:r>
            <a:r>
              <a:rPr lang="en-US" dirty="0" err="1"/>
              <a:t>rnorm</a:t>
            </a:r>
            <a:r>
              <a:rPr lang="en-US" dirty="0"/>
              <a:t>(100) draws 100 random values from a normal distribution. </a:t>
            </a:r>
          </a:p>
          <a:p>
            <a:endParaRPr lang="en-US" dirty="0"/>
          </a:p>
          <a:p>
            <a:r>
              <a:rPr lang="en-US" dirty="0"/>
              <a:t>-the section portion of a render function tells you the type of object that will be rendered with that function. We’d like a histogram, so we use </a:t>
            </a:r>
            <a:r>
              <a:rPr lang="en-US" dirty="0" err="1"/>
              <a:t>renderPlot</a:t>
            </a:r>
            <a:r>
              <a:rPr lang="en-US" dirty="0"/>
              <a:t>.</a:t>
            </a:r>
          </a:p>
          <a:p>
            <a:endParaRPr lang="en-US" dirty="0"/>
          </a:p>
          <a:p>
            <a:r>
              <a:rPr lang="en-US" dirty="0"/>
              <a:t>-within the curly brackets, we place the code needed to generate the plot that we want. This is where we’d put, for example, the code pertaining to the generation of plots for an SIR model that we’re testing. The curly brackets allow you to place as many lines of code as needed to generate the output that you’re building, so the code doesn’t need to be on the same line as where you open the render function, just make sure to keep track of which brackets correspond to which functions as it can get complex with multiple render functions. </a:t>
            </a:r>
          </a:p>
          <a:p>
            <a:endParaRPr lang="en-US" dirty="0"/>
          </a:p>
          <a:p>
            <a:r>
              <a:rPr lang="en-US" dirty="0"/>
              <a:t>-for example, we can have this simple bit of code to generate that histogram, or</a:t>
            </a:r>
          </a:p>
          <a:p>
            <a:endParaRPr lang="en-US" dirty="0"/>
          </a:p>
          <a:p>
            <a:pPr marL="171450" indent="-171450">
              <a:buFontTx/>
              <a:buChar char="-"/>
            </a:pPr>
            <a:r>
              <a:rPr lang="en-US" dirty="0"/>
              <a:t>We can spend some time developing it a bit further by adding things like a title to our plot and so forth. Again you can put as many lines of code here as you’d like and this is where you can start developing some more advanced plots and applications depending on the code that you put here. </a:t>
            </a:r>
          </a:p>
          <a:p>
            <a:pPr marL="171450" indent="-171450">
              <a:buFontTx/>
              <a:buChar char="-"/>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8EACF718-FD93-406E-A046-F862C3A1751B}" type="slidenum">
              <a:rPr lang="en-US" smtClean="0"/>
              <a:t>16</a:t>
            </a:fld>
            <a:endParaRPr lang="en-US"/>
          </a:p>
        </p:txBody>
      </p:sp>
    </p:spTree>
    <p:extLst>
      <p:ext uri="{BB962C8B-B14F-4D97-AF65-F5344CB8AC3E}">
        <p14:creationId xmlns:p14="http://schemas.microsoft.com/office/powerpoint/2010/main" val="2706583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access our input values to make the outputs interactive, we need to call them in the server function and place them wherever they’re needed for a particular output. We use similar syntax compared to when calling output functions. Input values are the values of the drop-down menus, sliders, dates, </a:t>
            </a:r>
            <a:r>
              <a:rPr lang="en-US" dirty="0" err="1"/>
              <a:t>etc</a:t>
            </a:r>
            <a:r>
              <a:rPr lang="en-US" dirty="0"/>
              <a:t> that you put into your shiny application. Earlier we made a slider input and called it num. Inside </a:t>
            </a:r>
            <a:r>
              <a:rPr lang="en-US" dirty="0" err="1"/>
              <a:t>fo</a:t>
            </a:r>
            <a:r>
              <a:rPr lang="en-US" dirty="0"/>
              <a:t> our server function, we can access the value of that input by using </a:t>
            </a:r>
            <a:r>
              <a:rPr lang="en-US" dirty="0" err="1"/>
              <a:t>input$num</a:t>
            </a:r>
            <a:r>
              <a:rPr lang="en-US" dirty="0"/>
              <a:t>. </a:t>
            </a:r>
          </a:p>
          <a:p>
            <a:endParaRPr lang="en-US" dirty="0"/>
          </a:p>
          <a:p>
            <a:r>
              <a:rPr lang="en-US" dirty="0"/>
              <a:t>-input values are special because they will change depending on the input provided. So for the slider case, the value will change depending on the value input by the user. In this case, the value of num will change depending on if we have the slider set to 25, 50 or 75. </a:t>
            </a:r>
          </a:p>
        </p:txBody>
      </p:sp>
      <p:sp>
        <p:nvSpPr>
          <p:cNvPr id="4" name="Slide Number Placeholder 3"/>
          <p:cNvSpPr>
            <a:spLocks noGrp="1"/>
          </p:cNvSpPr>
          <p:nvPr>
            <p:ph type="sldNum" sz="quarter" idx="5"/>
          </p:nvPr>
        </p:nvSpPr>
        <p:spPr/>
        <p:txBody>
          <a:bodyPr/>
          <a:lstStyle/>
          <a:p>
            <a:fld id="{8EACF718-FD93-406E-A046-F862C3A1751B}" type="slidenum">
              <a:rPr lang="en-US" smtClean="0"/>
              <a:t>17</a:t>
            </a:fld>
            <a:endParaRPr lang="en-US"/>
          </a:p>
        </p:txBody>
      </p:sp>
    </p:spTree>
    <p:extLst>
      <p:ext uri="{BB962C8B-B14F-4D97-AF65-F5344CB8AC3E}">
        <p14:creationId xmlns:p14="http://schemas.microsoft.com/office/powerpoint/2010/main" val="400241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order to make an output interactive, you simply place the input value whenever it is needed in the render function. In our toy example, we can place the </a:t>
            </a:r>
            <a:r>
              <a:rPr lang="en-US" dirty="0" err="1"/>
              <a:t>input$num</a:t>
            </a:r>
            <a:r>
              <a:rPr lang="en-US" dirty="0"/>
              <a:t> value where we previously had 100. This will allow us to change the quantity of random numbers pulled using the function when we change the slider value. </a:t>
            </a:r>
          </a:p>
        </p:txBody>
      </p:sp>
      <p:sp>
        <p:nvSpPr>
          <p:cNvPr id="4" name="Slide Number Placeholder 3"/>
          <p:cNvSpPr>
            <a:spLocks noGrp="1"/>
          </p:cNvSpPr>
          <p:nvPr>
            <p:ph type="sldNum" sz="quarter" idx="5"/>
          </p:nvPr>
        </p:nvSpPr>
        <p:spPr/>
        <p:txBody>
          <a:bodyPr/>
          <a:lstStyle/>
          <a:p>
            <a:fld id="{8EACF718-FD93-406E-A046-F862C3A1751B}" type="slidenum">
              <a:rPr lang="en-US" smtClean="0"/>
              <a:t>18</a:t>
            </a:fld>
            <a:endParaRPr lang="en-US"/>
          </a:p>
        </p:txBody>
      </p:sp>
    </p:spTree>
    <p:extLst>
      <p:ext uri="{BB962C8B-B14F-4D97-AF65-F5344CB8AC3E}">
        <p14:creationId xmlns:p14="http://schemas.microsoft.com/office/powerpoint/2010/main" val="3585005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everything that we learned about inputting server instructions, Following these three rules will allow your application to automatically become reactive. </a:t>
            </a:r>
          </a:p>
          <a:p>
            <a:r>
              <a:rPr lang="en-US" dirty="0"/>
              <a:t>-Make sure to have every </a:t>
            </a:r>
            <a:r>
              <a:rPr lang="en-US" dirty="0" err="1"/>
              <a:t>ouput</a:t>
            </a:r>
            <a:r>
              <a:rPr lang="en-US" dirty="0"/>
              <a:t> saved as output$, </a:t>
            </a:r>
          </a:p>
          <a:p>
            <a:r>
              <a:rPr lang="en-US" dirty="0"/>
              <a:t>-use a render function, </a:t>
            </a:r>
          </a:p>
          <a:p>
            <a:r>
              <a:rPr lang="en-US" dirty="0"/>
              <a:t>-and have every input as input$. </a:t>
            </a:r>
          </a:p>
          <a:p>
            <a:r>
              <a:rPr lang="en-US" dirty="0"/>
              <a:t>-Then R will take care of the reactivity of your application without you having to do anything else. </a:t>
            </a:r>
          </a:p>
          <a:p>
            <a:endParaRPr lang="en-US" dirty="0"/>
          </a:p>
          <a:p>
            <a:r>
              <a:rPr lang="en-US" dirty="0"/>
              <a:t>For our example, this will link the output plot with the input value num and every time the value of num is changed, it will immediately update the corresponding plot. When the value of num is changed, it will ping the render function to let it know that the plot is out of date and things will be updated.</a:t>
            </a:r>
          </a:p>
          <a:p>
            <a:endParaRPr lang="en-US" dirty="0"/>
          </a:p>
          <a:p>
            <a:r>
              <a:rPr lang="en-US" dirty="0"/>
              <a:t>RUN THE EXAMPLE IN R</a:t>
            </a:r>
          </a:p>
        </p:txBody>
      </p:sp>
      <p:sp>
        <p:nvSpPr>
          <p:cNvPr id="4" name="Slide Number Placeholder 3"/>
          <p:cNvSpPr>
            <a:spLocks noGrp="1"/>
          </p:cNvSpPr>
          <p:nvPr>
            <p:ph type="sldNum" sz="quarter" idx="5"/>
          </p:nvPr>
        </p:nvSpPr>
        <p:spPr/>
        <p:txBody>
          <a:bodyPr/>
          <a:lstStyle/>
          <a:p>
            <a:fld id="{8EACF718-FD93-406E-A046-F862C3A1751B}" type="slidenum">
              <a:rPr lang="en-US" smtClean="0"/>
              <a:t>19</a:t>
            </a:fld>
            <a:endParaRPr lang="en-US"/>
          </a:p>
        </p:txBody>
      </p:sp>
    </p:spTree>
    <p:extLst>
      <p:ext uri="{BB962C8B-B14F-4D97-AF65-F5344CB8AC3E}">
        <p14:creationId xmlns:p14="http://schemas.microsoft.com/office/powerpoint/2010/main" val="259478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 don’t know what level of knowledge everyone is starting out with, I’ll assume that not everyone knows what a shiny application is or what it has to do with the R programming language. </a:t>
            </a:r>
          </a:p>
          <a:p>
            <a:endParaRPr lang="en-US" dirty="0"/>
          </a:p>
          <a:p>
            <a:r>
              <a:rPr lang="en-US" dirty="0"/>
              <a:t>So, shiny is just an R package that makes building interactive web applications easy. This means that you need at least a basic understanding of the R programming language in order to construct these apps. These apps can do a variety of things, but first and foremost, they present an interactive way for people to experience your research. In order to give you a better idea about what shiny applications can do, let’s visit this website.</a:t>
            </a:r>
          </a:p>
        </p:txBody>
      </p:sp>
      <p:sp>
        <p:nvSpPr>
          <p:cNvPr id="4" name="Slide Number Placeholder 3"/>
          <p:cNvSpPr>
            <a:spLocks noGrp="1"/>
          </p:cNvSpPr>
          <p:nvPr>
            <p:ph type="sldNum" sz="quarter" idx="5"/>
          </p:nvPr>
        </p:nvSpPr>
        <p:spPr/>
        <p:txBody>
          <a:bodyPr/>
          <a:lstStyle/>
          <a:p>
            <a:fld id="{8EACF718-FD93-406E-A046-F862C3A1751B}" type="slidenum">
              <a:rPr lang="en-US" smtClean="0"/>
              <a:t>2</a:t>
            </a:fld>
            <a:endParaRPr lang="en-US"/>
          </a:p>
        </p:txBody>
      </p:sp>
    </p:spTree>
    <p:extLst>
      <p:ext uri="{BB962C8B-B14F-4D97-AF65-F5344CB8AC3E}">
        <p14:creationId xmlns:p14="http://schemas.microsoft.com/office/powerpoint/2010/main" val="3179479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covered how to create the most basic of shiny applications, and we’ll go into some more detail about creating more advanced applications next week, but for now I’d like to go into some more detail about how to share your application over the cloud so that others can visit and explore it, which is the main point of creating a shiny application. We saw earlier that a lot of what we do in R translates into html code using our various functions and this is what allows us to easily create a webpage for our application.</a:t>
            </a:r>
          </a:p>
        </p:txBody>
      </p:sp>
      <p:sp>
        <p:nvSpPr>
          <p:cNvPr id="4" name="Slide Number Placeholder 3"/>
          <p:cNvSpPr>
            <a:spLocks noGrp="1"/>
          </p:cNvSpPr>
          <p:nvPr>
            <p:ph type="sldNum" sz="quarter" idx="5"/>
          </p:nvPr>
        </p:nvSpPr>
        <p:spPr/>
        <p:txBody>
          <a:bodyPr/>
          <a:lstStyle/>
          <a:p>
            <a:fld id="{8EACF718-FD93-406E-A046-F862C3A1751B}" type="slidenum">
              <a:rPr lang="en-US" smtClean="0"/>
              <a:t>20</a:t>
            </a:fld>
            <a:endParaRPr lang="en-US"/>
          </a:p>
        </p:txBody>
      </p:sp>
    </p:spTree>
    <p:extLst>
      <p:ext uri="{BB962C8B-B14F-4D97-AF65-F5344CB8AC3E}">
        <p14:creationId xmlns:p14="http://schemas.microsoft.com/office/powerpoint/2010/main" val="2068414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covered this image earlier. A shiny application requires an R session behind the scenes so that it can update outputs when inputs change. As I mentioned previously, if you simply run your application on your computer, then the r session open on your computer is used to maintain the application that you just launched and the application can only be accessed locally. </a:t>
            </a:r>
          </a:p>
          <a:p>
            <a:endParaRPr lang="en-US" dirty="0"/>
          </a:p>
          <a:p>
            <a:r>
              <a:rPr lang="en-US" dirty="0"/>
              <a:t>-we can get around this by using a server to host our application over the cloud which will allow others to easily access it. There are lots of options when it comes to finding a server to host your application, but regardless of which you choose, your code will need to be saved in a standardized way so that any server that you choose can access the file and run it. </a:t>
            </a:r>
          </a:p>
        </p:txBody>
      </p:sp>
      <p:sp>
        <p:nvSpPr>
          <p:cNvPr id="4" name="Slide Number Placeholder 3"/>
          <p:cNvSpPr>
            <a:spLocks noGrp="1"/>
          </p:cNvSpPr>
          <p:nvPr>
            <p:ph type="sldNum" sz="quarter" idx="5"/>
          </p:nvPr>
        </p:nvSpPr>
        <p:spPr/>
        <p:txBody>
          <a:bodyPr/>
          <a:lstStyle/>
          <a:p>
            <a:fld id="{8EACF718-FD93-406E-A046-F862C3A1751B}" type="slidenum">
              <a:rPr lang="en-US" smtClean="0"/>
              <a:t>21</a:t>
            </a:fld>
            <a:endParaRPr lang="en-US"/>
          </a:p>
        </p:txBody>
      </p:sp>
    </p:spTree>
    <p:extLst>
      <p:ext uri="{BB962C8B-B14F-4D97-AF65-F5344CB8AC3E}">
        <p14:creationId xmlns:p14="http://schemas.microsoft.com/office/powerpoint/2010/main" val="1831046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name of the file that ends with the call </a:t>
            </a:r>
            <a:r>
              <a:rPr lang="en-US" dirty="0" err="1"/>
              <a:t>shinyApp</a:t>
            </a:r>
            <a:r>
              <a:rPr lang="en-US" dirty="0"/>
              <a:t>() needs to be saved as </a:t>
            </a:r>
            <a:r>
              <a:rPr lang="en-US" dirty="0" err="1"/>
              <a:t>app.R</a:t>
            </a:r>
            <a:r>
              <a:rPr lang="en-US" dirty="0"/>
              <a:t> in its own directory with any other necessary files. These can include datasets, images, or any other file that is called within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how we would save our example from earlier. You need to save the application with this name exactly as it is the identifier for the server so that it knows which of the files in the directory needs to be run to create the application</a:t>
            </a:r>
          </a:p>
        </p:txBody>
      </p:sp>
      <p:sp>
        <p:nvSpPr>
          <p:cNvPr id="4" name="Slide Number Placeholder 3"/>
          <p:cNvSpPr>
            <a:spLocks noGrp="1"/>
          </p:cNvSpPr>
          <p:nvPr>
            <p:ph type="sldNum" sz="quarter" idx="5"/>
          </p:nvPr>
        </p:nvSpPr>
        <p:spPr/>
        <p:txBody>
          <a:bodyPr/>
          <a:lstStyle/>
          <a:p>
            <a:fld id="{8EACF718-FD93-406E-A046-F862C3A1751B}" type="slidenum">
              <a:rPr lang="en-US" smtClean="0"/>
              <a:t>22</a:t>
            </a:fld>
            <a:endParaRPr lang="en-US"/>
          </a:p>
        </p:txBody>
      </p:sp>
    </p:spTree>
    <p:extLst>
      <p:ext uri="{BB962C8B-B14F-4D97-AF65-F5344CB8AC3E}">
        <p14:creationId xmlns:p14="http://schemas.microsoft.com/office/powerpoint/2010/main" val="1330124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optionally save your shiny application as two separate files. This is simple to do and may be useful in some particular cases. If you have an extremely large and complicated application, it may be helpful to you to split it up into these two components. You would name these the commented names given above each section and in this case you don’t need to use </a:t>
            </a:r>
            <a:r>
              <a:rPr lang="en-US" dirty="0" err="1"/>
              <a:t>shinyApp</a:t>
            </a:r>
            <a:r>
              <a:rPr lang="en-US" dirty="0"/>
              <a:t>() to create the application. Similar to the previous option, you’ll want to save these two files in their own directory along with any other files that are needed to run the application. </a:t>
            </a:r>
          </a:p>
        </p:txBody>
      </p:sp>
      <p:sp>
        <p:nvSpPr>
          <p:cNvPr id="4" name="Slide Number Placeholder 3"/>
          <p:cNvSpPr>
            <a:spLocks noGrp="1"/>
          </p:cNvSpPr>
          <p:nvPr>
            <p:ph type="sldNum" sz="quarter" idx="5"/>
          </p:nvPr>
        </p:nvSpPr>
        <p:spPr/>
        <p:txBody>
          <a:bodyPr/>
          <a:lstStyle/>
          <a:p>
            <a:fld id="{8EACF718-FD93-406E-A046-F862C3A1751B}" type="slidenum">
              <a:rPr lang="en-US" smtClean="0"/>
              <a:t>23</a:t>
            </a:fld>
            <a:endParaRPr lang="en-US"/>
          </a:p>
        </p:txBody>
      </p:sp>
    </p:spTree>
    <p:extLst>
      <p:ext uri="{BB962C8B-B14F-4D97-AF65-F5344CB8AC3E}">
        <p14:creationId xmlns:p14="http://schemas.microsoft.com/office/powerpoint/2010/main" val="3838244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server option currently is shinyapps.io. This is a server maintained by r studio and there are several perks that make it one of the best options out there. It’s free, easy to use, secure, and scalable which means that the server will automatically account for multiple users using your application at the same time and it will create additional r sessions for each user.</a:t>
            </a:r>
          </a:p>
          <a:p>
            <a:endParaRPr lang="en-US" dirty="0"/>
          </a:p>
          <a:p>
            <a:r>
              <a:rPr lang="en-US" dirty="0"/>
              <a:t>All that you need to do to get your application from your computer onto the shinyapps.io servers is to create an account and follow the instructions given to get your application uploaded to the website. </a:t>
            </a:r>
          </a:p>
          <a:p>
            <a:endParaRPr lang="en-US" dirty="0"/>
          </a:p>
          <a:p>
            <a:r>
              <a:rPr lang="en-US" dirty="0"/>
              <a:t>GO TO THE WEBSITE AND WALKTHROGH IT BRIEFLY</a:t>
            </a:r>
          </a:p>
        </p:txBody>
      </p:sp>
      <p:sp>
        <p:nvSpPr>
          <p:cNvPr id="4" name="Slide Number Placeholder 3"/>
          <p:cNvSpPr>
            <a:spLocks noGrp="1"/>
          </p:cNvSpPr>
          <p:nvPr>
            <p:ph type="sldNum" sz="quarter" idx="5"/>
          </p:nvPr>
        </p:nvSpPr>
        <p:spPr/>
        <p:txBody>
          <a:bodyPr/>
          <a:lstStyle/>
          <a:p>
            <a:fld id="{8EACF718-FD93-406E-A046-F862C3A1751B}" type="slidenum">
              <a:rPr lang="en-US" smtClean="0"/>
              <a:t>24</a:t>
            </a:fld>
            <a:endParaRPr lang="en-US"/>
          </a:p>
        </p:txBody>
      </p:sp>
    </p:spTree>
    <p:extLst>
      <p:ext uri="{BB962C8B-B14F-4D97-AF65-F5344CB8AC3E}">
        <p14:creationId xmlns:p14="http://schemas.microsoft.com/office/powerpoint/2010/main" val="2139282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learned </a:t>
            </a:r>
          </a:p>
          <a:p>
            <a:r>
              <a:rPr lang="en-US" dirty="0"/>
              <a:t>-how to build an application</a:t>
            </a:r>
          </a:p>
          <a:p>
            <a:r>
              <a:rPr lang="en-US" dirty="0"/>
              <a:t>-how to create reactive applications using input and output functions</a:t>
            </a:r>
          </a:p>
          <a:p>
            <a:r>
              <a:rPr lang="en-US" dirty="0"/>
              <a:t>-how to share your application using shinyapps.io so that others can utilize it </a:t>
            </a:r>
          </a:p>
          <a:p>
            <a:endParaRPr lang="en-US" dirty="0"/>
          </a:p>
          <a:p>
            <a:r>
              <a:rPr lang="en-US" dirty="0"/>
              <a:t>Next week, we’ll create some more complex examples, I’m not sure if that will take the entire time though</a:t>
            </a:r>
          </a:p>
          <a:p>
            <a:endParaRPr lang="en-US" dirty="0"/>
          </a:p>
        </p:txBody>
      </p:sp>
      <p:sp>
        <p:nvSpPr>
          <p:cNvPr id="4" name="Slide Number Placeholder 3"/>
          <p:cNvSpPr>
            <a:spLocks noGrp="1"/>
          </p:cNvSpPr>
          <p:nvPr>
            <p:ph type="sldNum" sz="quarter" idx="5"/>
          </p:nvPr>
        </p:nvSpPr>
        <p:spPr/>
        <p:txBody>
          <a:bodyPr/>
          <a:lstStyle/>
          <a:p>
            <a:fld id="{8EACF718-FD93-406E-A046-F862C3A1751B}" type="slidenum">
              <a:rPr lang="en-US" smtClean="0"/>
              <a:t>26</a:t>
            </a:fld>
            <a:endParaRPr lang="en-US"/>
          </a:p>
        </p:txBody>
      </p:sp>
    </p:spTree>
    <p:extLst>
      <p:ext uri="{BB962C8B-B14F-4D97-AF65-F5344CB8AC3E}">
        <p14:creationId xmlns:p14="http://schemas.microsoft.com/office/powerpoint/2010/main" val="44318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seen some of the possibilities when it comes to shiny applications, I’d like to explain a little bit about what goes on under the hood so to speak. First, here is a very simple example of a shiny application dealing with the iris dataset in R. </a:t>
            </a:r>
          </a:p>
          <a:p>
            <a:endParaRPr lang="en-US" dirty="0"/>
          </a:p>
          <a:p>
            <a:r>
              <a:rPr lang="en-US" dirty="0"/>
              <a:t>There is a computer behind the webpage that is shown that reruns the code every time an interactive parameter is changed. Then the computer uploads the new output to the webpage. If you simply run the code and interact with the output then the computer hosting the webpage is your own. Since our code here is so simple, we see the results from changing a parameter almost instantly however if the code is complex enough or you aren’t running it on a very powerful computer, it may take longer to update. </a:t>
            </a:r>
          </a:p>
          <a:p>
            <a:endParaRPr lang="en-US" dirty="0"/>
          </a:p>
          <a:p>
            <a:r>
              <a:rPr lang="en-US" dirty="0"/>
              <a:t>-Usually this isn’t a problem since most published applications are run on a server that is hosted by </a:t>
            </a:r>
            <a:r>
              <a:rPr lang="en-US" dirty="0" err="1"/>
              <a:t>Rstudio</a:t>
            </a:r>
            <a:r>
              <a:rPr lang="en-US" dirty="0"/>
              <a:t>. This will also allow others to access your application online. </a:t>
            </a:r>
          </a:p>
        </p:txBody>
      </p:sp>
      <p:sp>
        <p:nvSpPr>
          <p:cNvPr id="4" name="Slide Number Placeholder 3"/>
          <p:cNvSpPr>
            <a:spLocks noGrp="1"/>
          </p:cNvSpPr>
          <p:nvPr>
            <p:ph type="sldNum" sz="quarter" idx="5"/>
          </p:nvPr>
        </p:nvSpPr>
        <p:spPr/>
        <p:txBody>
          <a:bodyPr/>
          <a:lstStyle/>
          <a:p>
            <a:fld id="{8EACF718-FD93-406E-A046-F862C3A1751B}" type="slidenum">
              <a:rPr lang="en-US" smtClean="0"/>
              <a:t>3</a:t>
            </a:fld>
            <a:endParaRPr lang="en-US"/>
          </a:p>
        </p:txBody>
      </p:sp>
    </p:spTree>
    <p:extLst>
      <p:ext uri="{BB962C8B-B14F-4D97-AF65-F5344CB8AC3E}">
        <p14:creationId xmlns:p14="http://schemas.microsoft.com/office/powerpoint/2010/main" val="2495336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major components when designing a shiny application. </a:t>
            </a:r>
          </a:p>
          <a:p>
            <a:r>
              <a:rPr lang="en-US" dirty="0"/>
              <a:t>-In order to effectively display your information, you need to become somewhat of a  user interface designer. Even if you are presenting profound information, it wont matter if users cant figure out how to use your application or if they don’t understand what is being displayed. Both of these things have to do with the user interface design of the application that you build.  For our simple example here, there isn’t much to consider. So long as the graph is colored appropriately and your axes are labelled, you can be fairly confident that a user will be able to use and interpret your application, but for some more complex applications, figuring out how to present your information and programming it into the </a:t>
            </a:r>
            <a:r>
              <a:rPr lang="en-US" dirty="0" err="1"/>
              <a:t>ui</a:t>
            </a:r>
            <a:r>
              <a:rPr lang="en-US" dirty="0"/>
              <a:t> can be a time-intensive process. </a:t>
            </a:r>
          </a:p>
          <a:p>
            <a:endParaRPr lang="en-US" dirty="0"/>
          </a:p>
          <a:p>
            <a:r>
              <a:rPr lang="en-US" dirty="0"/>
              <a:t>-along with that comes the second major component, the server instructions. These tell the computer what it needs to do when a user changes an interactive section of the </a:t>
            </a:r>
            <a:r>
              <a:rPr lang="en-US" dirty="0" err="1"/>
              <a:t>ui</a:t>
            </a:r>
            <a:r>
              <a:rPr lang="en-US" dirty="0"/>
              <a:t>. Usually this will be taking the new value that the user input on the </a:t>
            </a:r>
            <a:r>
              <a:rPr lang="en-US" dirty="0" err="1"/>
              <a:t>ui</a:t>
            </a:r>
            <a:r>
              <a:rPr lang="en-US" dirty="0"/>
              <a:t> and inputting that into the application code, rerunning it, and updating the user interface accordingly.</a:t>
            </a:r>
          </a:p>
          <a:p>
            <a:endParaRPr lang="en-US" dirty="0"/>
          </a:p>
          <a:p>
            <a:r>
              <a:rPr lang="en-US" dirty="0"/>
              <a:t>GO THROUGH CODE ON IRIS EXAMPLE</a:t>
            </a:r>
          </a:p>
        </p:txBody>
      </p:sp>
      <p:sp>
        <p:nvSpPr>
          <p:cNvPr id="4" name="Slide Number Placeholder 3"/>
          <p:cNvSpPr>
            <a:spLocks noGrp="1"/>
          </p:cNvSpPr>
          <p:nvPr>
            <p:ph type="sldNum" sz="quarter" idx="5"/>
          </p:nvPr>
        </p:nvSpPr>
        <p:spPr/>
        <p:txBody>
          <a:bodyPr/>
          <a:lstStyle/>
          <a:p>
            <a:fld id="{8EACF718-FD93-406E-A046-F862C3A1751B}" type="slidenum">
              <a:rPr lang="en-US" smtClean="0"/>
              <a:t>4</a:t>
            </a:fld>
            <a:endParaRPr lang="en-US"/>
          </a:p>
        </p:txBody>
      </p:sp>
    </p:spTree>
    <p:extLst>
      <p:ext uri="{BB962C8B-B14F-4D97-AF65-F5344CB8AC3E}">
        <p14:creationId xmlns:p14="http://schemas.microsoft.com/office/powerpoint/2010/main" val="316090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very basic template that will be used to get every shiny application that you make started. It’s 3 main lines, one for initiating the user interface (</a:t>
            </a:r>
            <a:r>
              <a:rPr lang="en-US" dirty="0" err="1"/>
              <a:t>ui</a:t>
            </a:r>
            <a:r>
              <a:rPr lang="en-US" dirty="0"/>
              <a:t>), one for the server instructions (server), and one for combining those two things into the full shiny application. </a:t>
            </a:r>
          </a:p>
          <a:p>
            <a:endParaRPr lang="en-US" dirty="0"/>
          </a:p>
          <a:p>
            <a:r>
              <a:rPr lang="en-US" dirty="0"/>
              <a:t>RUN IN R</a:t>
            </a:r>
          </a:p>
          <a:p>
            <a:endParaRPr lang="en-US" dirty="0"/>
          </a:p>
          <a:p>
            <a:r>
              <a:rPr lang="en-US" dirty="0"/>
              <a:t>Notice that until we close the application, our r session will continue to be used to maintain the application. If we’d like to add things to this application, we need to close it first. Let’s do the canonical “Hello world”</a:t>
            </a:r>
          </a:p>
        </p:txBody>
      </p:sp>
      <p:sp>
        <p:nvSpPr>
          <p:cNvPr id="4" name="Slide Number Placeholder 3"/>
          <p:cNvSpPr>
            <a:spLocks noGrp="1"/>
          </p:cNvSpPr>
          <p:nvPr>
            <p:ph type="sldNum" sz="quarter" idx="5"/>
          </p:nvPr>
        </p:nvSpPr>
        <p:spPr/>
        <p:txBody>
          <a:bodyPr/>
          <a:lstStyle/>
          <a:p>
            <a:fld id="{8EACF718-FD93-406E-A046-F862C3A1751B}" type="slidenum">
              <a:rPr lang="en-US" smtClean="0"/>
              <a:t>5</a:t>
            </a:fld>
            <a:endParaRPr lang="en-US"/>
          </a:p>
        </p:txBody>
      </p:sp>
    </p:spTree>
    <p:extLst>
      <p:ext uri="{BB962C8B-B14F-4D97-AF65-F5344CB8AC3E}">
        <p14:creationId xmlns:p14="http://schemas.microsoft.com/office/powerpoint/2010/main" val="1049524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fill out your application and make things more interesting, it’s important that you start thinking about inputs and outputs</a:t>
            </a:r>
          </a:p>
          <a:p>
            <a:endParaRPr lang="en-US" dirty="0"/>
          </a:p>
          <a:p>
            <a:r>
              <a:rPr lang="en-US" dirty="0"/>
              <a:t>-inputs are those things that users will be able to change. In this example we have two dropdown menus that the user can select attributes from as well as a counter determining the number of clusters used in our clustering algorithm. </a:t>
            </a:r>
          </a:p>
          <a:p>
            <a:endParaRPr lang="en-US" dirty="0"/>
          </a:p>
          <a:p>
            <a:r>
              <a:rPr lang="en-US" dirty="0"/>
              <a:t>- Outputs are what the user sees. These can be plots, tables, charts, text, or several other things. They will be what responds when the user changes an input. And in order to edit these things, it’s very simple. You just need to change the </a:t>
            </a:r>
            <a:r>
              <a:rPr lang="en-US" dirty="0" err="1"/>
              <a:t>ui</a:t>
            </a:r>
            <a:r>
              <a:rPr lang="en-US" dirty="0"/>
              <a:t> portion of the template</a:t>
            </a:r>
          </a:p>
        </p:txBody>
      </p:sp>
      <p:sp>
        <p:nvSpPr>
          <p:cNvPr id="4" name="Slide Number Placeholder 3"/>
          <p:cNvSpPr>
            <a:spLocks noGrp="1"/>
          </p:cNvSpPr>
          <p:nvPr>
            <p:ph type="sldNum" sz="quarter" idx="5"/>
          </p:nvPr>
        </p:nvSpPr>
        <p:spPr/>
        <p:txBody>
          <a:bodyPr/>
          <a:lstStyle/>
          <a:p>
            <a:fld id="{8EACF718-FD93-406E-A046-F862C3A1751B}" type="slidenum">
              <a:rPr lang="en-US" smtClean="0"/>
              <a:t>6</a:t>
            </a:fld>
            <a:endParaRPr lang="en-US"/>
          </a:p>
        </p:txBody>
      </p:sp>
    </p:spTree>
    <p:extLst>
      <p:ext uri="{BB962C8B-B14F-4D97-AF65-F5344CB8AC3E}">
        <p14:creationId xmlns:p14="http://schemas.microsoft.com/office/powerpoint/2010/main" val="137713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order to add more inputs and outputs, you simply add input and output functions in the </a:t>
            </a:r>
            <a:r>
              <a:rPr lang="en-US" dirty="0" err="1"/>
              <a:t>ui</a:t>
            </a:r>
            <a:r>
              <a:rPr lang="en-US" dirty="0"/>
              <a:t> section of the code. I’ll cover some common and very useful input and output functions that you may use. These functions are the basis of the user interface, so even if you choose not to do any further editing, the basic results given from these may suffice if your goal is simply visualization and not publishing. </a:t>
            </a:r>
          </a:p>
        </p:txBody>
      </p:sp>
      <p:sp>
        <p:nvSpPr>
          <p:cNvPr id="4" name="Slide Number Placeholder 3"/>
          <p:cNvSpPr>
            <a:spLocks noGrp="1"/>
          </p:cNvSpPr>
          <p:nvPr>
            <p:ph type="sldNum" sz="quarter" idx="5"/>
          </p:nvPr>
        </p:nvSpPr>
        <p:spPr/>
        <p:txBody>
          <a:bodyPr/>
          <a:lstStyle/>
          <a:p>
            <a:fld id="{8EACF718-FD93-406E-A046-F862C3A1751B}" type="slidenum">
              <a:rPr lang="en-US" smtClean="0"/>
              <a:t>7</a:t>
            </a:fld>
            <a:endParaRPr lang="en-US"/>
          </a:p>
        </p:txBody>
      </p:sp>
    </p:spTree>
    <p:extLst>
      <p:ext uri="{BB962C8B-B14F-4D97-AF65-F5344CB8AC3E}">
        <p14:creationId xmlns:p14="http://schemas.microsoft.com/office/powerpoint/2010/main" val="3259642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into more detail, here is a very basic function to create a slider. </a:t>
            </a:r>
          </a:p>
          <a:p>
            <a:endParaRPr lang="en-US" dirty="0"/>
          </a:p>
          <a:p>
            <a:r>
              <a:rPr lang="en-US" dirty="0"/>
              <a:t>-if you copy/paste the code in black and enter it into the console, you will get back the html code that is used to </a:t>
            </a:r>
            <a:r>
              <a:rPr lang="en-US" dirty="0" err="1"/>
              <a:t>generat</a:t>
            </a:r>
            <a:endParaRPr lang="en-US" dirty="0"/>
          </a:p>
          <a:p>
            <a:endParaRPr lang="en-US" dirty="0"/>
          </a:p>
          <a:p>
            <a:r>
              <a:rPr lang="en-US" dirty="0"/>
              <a:t>-this output. I can’t use the slider since I’ve only pasted the results of the given code here, but you can see that it gives you a relatively decent looking slider with just a single function.</a:t>
            </a:r>
          </a:p>
        </p:txBody>
      </p:sp>
      <p:sp>
        <p:nvSpPr>
          <p:cNvPr id="4" name="Slide Number Placeholder 3"/>
          <p:cNvSpPr>
            <a:spLocks noGrp="1"/>
          </p:cNvSpPr>
          <p:nvPr>
            <p:ph type="sldNum" sz="quarter" idx="5"/>
          </p:nvPr>
        </p:nvSpPr>
        <p:spPr/>
        <p:txBody>
          <a:bodyPr/>
          <a:lstStyle/>
          <a:p>
            <a:fld id="{8EACF718-FD93-406E-A046-F862C3A1751B}" type="slidenum">
              <a:rPr lang="en-US" smtClean="0"/>
              <a:t>8</a:t>
            </a:fld>
            <a:endParaRPr lang="en-US"/>
          </a:p>
        </p:txBody>
      </p:sp>
    </p:spTree>
    <p:extLst>
      <p:ext uri="{BB962C8B-B14F-4D97-AF65-F5344CB8AC3E}">
        <p14:creationId xmlns:p14="http://schemas.microsoft.com/office/powerpoint/2010/main" val="2971242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most of the input functions that you’ll likely use if you ever build a shiny application. As you can see, there is a wide variety of options when constructing your application, so keep that in mind when deciding how you want to disseminate information on your application. Basically, any interaction that a user can have on a website is available in one of these functions. </a:t>
            </a:r>
          </a:p>
          <a:p>
            <a:endParaRPr lang="en-US" dirty="0"/>
          </a:p>
          <a:p>
            <a:r>
              <a:rPr lang="en-US" dirty="0"/>
              <a:t>-now, all input functions have some basic pieces that will need to be decided upon. The first is the </a:t>
            </a:r>
            <a:r>
              <a:rPr lang="en-US" dirty="0" err="1"/>
              <a:t>inputId</a:t>
            </a:r>
            <a:r>
              <a:rPr lang="en-US" dirty="0"/>
              <a:t>, pay careful attention to the casing of your functions as this is often the difference between your program working and it throwing an error message. The input id will be used later in the output functions as well as when you’re telling the server what to do with the inputs and outputs that you define here. </a:t>
            </a:r>
          </a:p>
          <a:p>
            <a:endParaRPr lang="en-US" dirty="0"/>
          </a:p>
          <a:p>
            <a:r>
              <a:rPr lang="en-US" dirty="0"/>
              <a:t>-The second thing that is included in every input function is the label. This will be the title of the component that you’re defining, in our case, it’s telling the user to choose an input value using the slider that we made. If you don’t want your component to have a label, just use two quotation marks and nothing will appear above the slider in this instance. Lastly, there will be additional arguments that are dependent on the input function being used. For the slider example, we had to input the minimum and maximum values of the slider as well as the starting value of the slider. If you’d like a list of all of the possible arguments for an input function, simply type ? And then the name of the function into the console and that will bring up the help page for that function with all additional information.</a:t>
            </a:r>
          </a:p>
        </p:txBody>
      </p:sp>
      <p:sp>
        <p:nvSpPr>
          <p:cNvPr id="4" name="Slide Number Placeholder 3"/>
          <p:cNvSpPr>
            <a:spLocks noGrp="1"/>
          </p:cNvSpPr>
          <p:nvPr>
            <p:ph type="sldNum" sz="quarter" idx="5"/>
          </p:nvPr>
        </p:nvSpPr>
        <p:spPr/>
        <p:txBody>
          <a:bodyPr/>
          <a:lstStyle/>
          <a:p>
            <a:fld id="{8EACF718-FD93-406E-A046-F862C3A1751B}" type="slidenum">
              <a:rPr lang="en-US" smtClean="0"/>
              <a:t>9</a:t>
            </a:fld>
            <a:endParaRPr lang="en-US"/>
          </a:p>
        </p:txBody>
      </p:sp>
    </p:spTree>
    <p:extLst>
      <p:ext uri="{BB962C8B-B14F-4D97-AF65-F5344CB8AC3E}">
        <p14:creationId xmlns:p14="http://schemas.microsoft.com/office/powerpoint/2010/main" val="92774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01637A4-5F3D-49A9-AB0E-A9E6DB65A2CC}" type="datetimeFigureOut">
              <a:rPr lang="en-US" smtClean="0"/>
              <a:t>10/10/2021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29862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637A4-5F3D-49A9-AB0E-A9E6DB65A2CC}"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3966523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637A4-5F3D-49A9-AB0E-A9E6DB65A2CC}"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212053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637A4-5F3D-49A9-AB0E-A9E6DB65A2CC}"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60C27-B9AC-4C0C-A1F5-FDCA7C337B4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42211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637A4-5F3D-49A9-AB0E-A9E6DB65A2CC}"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2260526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1637A4-5F3D-49A9-AB0E-A9E6DB65A2CC}" type="datetimeFigureOut">
              <a:rPr lang="en-US" smtClean="0"/>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1338130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01637A4-5F3D-49A9-AB0E-A9E6DB65A2CC}" type="datetimeFigureOut">
              <a:rPr lang="en-US" smtClean="0"/>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3462868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637A4-5F3D-49A9-AB0E-A9E6DB65A2CC}"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20966485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637A4-5F3D-49A9-AB0E-A9E6DB65A2CC}"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2922178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637A4-5F3D-49A9-AB0E-A9E6DB65A2CC}"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235460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1637A4-5F3D-49A9-AB0E-A9E6DB65A2CC}"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1667917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637A4-5F3D-49A9-AB0E-A9E6DB65A2CC}"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4143894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1637A4-5F3D-49A9-AB0E-A9E6DB65A2CC}" type="datetimeFigureOut">
              <a:rPr lang="en-US" smtClean="0"/>
              <a:t>10/10/2021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1886206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1637A4-5F3D-49A9-AB0E-A9E6DB65A2CC}" type="datetimeFigureOut">
              <a:rPr lang="en-US" smtClean="0"/>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332007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637A4-5F3D-49A9-AB0E-A9E6DB65A2CC}" type="datetimeFigureOut">
              <a:rPr lang="en-US" smtClean="0"/>
              <a:t>10/10/2021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4115538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637A4-5F3D-49A9-AB0E-A9E6DB65A2CC}"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1726540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1637A4-5F3D-49A9-AB0E-A9E6DB65A2CC}"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A60C27-B9AC-4C0C-A1F5-FDCA7C337B4B}" type="slidenum">
              <a:rPr lang="en-US" smtClean="0"/>
              <a:t>‹#›</a:t>
            </a:fld>
            <a:endParaRPr lang="en-US"/>
          </a:p>
        </p:txBody>
      </p:sp>
    </p:spTree>
    <p:extLst>
      <p:ext uri="{BB962C8B-B14F-4D97-AF65-F5344CB8AC3E}">
        <p14:creationId xmlns:p14="http://schemas.microsoft.com/office/powerpoint/2010/main" val="2408247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01637A4-5F3D-49A9-AB0E-A9E6DB65A2CC}" type="datetimeFigureOut">
              <a:rPr lang="en-US" smtClean="0"/>
              <a:t>10/10/2021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A60C27-B9AC-4C0C-A1F5-FDCA7C337B4B}" type="slidenum">
              <a:rPr lang="en-US" smtClean="0"/>
              <a:t>‹#›</a:t>
            </a:fld>
            <a:endParaRPr lang="en-US"/>
          </a:p>
        </p:txBody>
      </p:sp>
    </p:spTree>
    <p:extLst>
      <p:ext uri="{BB962C8B-B14F-4D97-AF65-F5344CB8AC3E}">
        <p14:creationId xmlns:p14="http://schemas.microsoft.com/office/powerpoint/2010/main" val="10997850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tmp"/><Relationship Id="rId4" Type="http://schemas.openxmlformats.org/officeDocument/2006/relationships/image" Target="../media/image10.tmp"/></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9.tmp"/></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tmp"/><Relationship Id="rId4" Type="http://schemas.openxmlformats.org/officeDocument/2006/relationships/image" Target="../media/image23.tmp"/></Relationships>
</file>

<file path=ppt/slides/_rels/slide1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creativecommons.org/licenses/by/3.0/"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owl.excelsior.edu/research/evaluating-sources/evaluating-sources-authorship-and-authority/" TargetMode="External"/><Relationship Id="rId5" Type="http://schemas.openxmlformats.org/officeDocument/2006/relationships/image" Target="../media/image29.jpeg"/><Relationship Id="rId4" Type="http://schemas.openxmlformats.org/officeDocument/2006/relationships/hyperlink" Target="https://en.wikipedia.org/wiki/File:Cartoon_cloud.svg"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pexels.com/photo/3d-server-serverroom-tech-1490877/" TargetMode="External"/><Relationship Id="rId3" Type="http://schemas.openxmlformats.org/officeDocument/2006/relationships/image" Target="../media/image3.png"/><Relationship Id="rId7"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creativecommons.org/licenses/by-sa/3.0/" TargetMode="External"/><Relationship Id="rId10" Type="http://schemas.openxmlformats.org/officeDocument/2006/relationships/hyperlink" Target="https://en.wikipedia.org/wiki/File:Cartoon_cloud.svg" TargetMode="External"/><Relationship Id="rId4" Type="http://schemas.openxmlformats.org/officeDocument/2006/relationships/hyperlink" Target="https://commons.wikimedia.org/wiki/File:Gnome-computer.svg" TargetMode="External"/><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pexels.com/photo/3d-server-serverroom-tech-1490877/" TargetMode="External"/><Relationship Id="rId3" Type="http://schemas.openxmlformats.org/officeDocument/2006/relationships/image" Target="../media/image3.png"/><Relationship Id="rId7"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creativecommons.org/licenses/by-sa/3.0/" TargetMode="External"/><Relationship Id="rId10" Type="http://schemas.openxmlformats.org/officeDocument/2006/relationships/hyperlink" Target="https://en.wikipedia.org/wiki/File:Cartoon_cloud.svg" TargetMode="External"/><Relationship Id="rId4" Type="http://schemas.openxmlformats.org/officeDocument/2006/relationships/hyperlink" Target="https://commons.wikimedia.org/wiki/File:Gnome-computer.svg" TargetMode="External"/><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pexels.com/photo/3d-server-serverroom-tech-1490877/" TargetMode="External"/><Relationship Id="rId3" Type="http://schemas.openxmlformats.org/officeDocument/2006/relationships/image" Target="../media/image3.pn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Gnome-computer.svg"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pexels.com/photo/3d-server-serverroom-tech-1490877/" TargetMode="External"/><Relationship Id="rId3" Type="http://schemas.openxmlformats.org/officeDocument/2006/relationships/image" Target="../media/image3.png"/><Relationship Id="rId7" Type="http://schemas.openxmlformats.org/officeDocument/2006/relationships/image" Target="../media/image5.jpg"/><Relationship Id="rId12" Type="http://schemas.openxmlformats.org/officeDocument/2006/relationships/hyperlink" Target="https://technofaq.org/posts/2018/10/tips-for-data-and-hardware-protection-in-commercial-spac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jpg"/><Relationship Id="rId5" Type="http://schemas.openxmlformats.org/officeDocument/2006/relationships/hyperlink" Target="https://creativecommons.org/licenses/by-sa/3.0/" TargetMode="External"/><Relationship Id="rId10" Type="http://schemas.openxmlformats.org/officeDocument/2006/relationships/hyperlink" Target="https://www.wired.it/attualita/2017/08/02/ui-designer-guida-user-interface/" TargetMode="External"/><Relationship Id="rId4" Type="http://schemas.openxmlformats.org/officeDocument/2006/relationships/hyperlink" Target="https://commons.wikimedia.org/wiki/File:Gnome-computer.svg" TargetMode="Externa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tmp"/><Relationship Id="rId4" Type="http://schemas.openxmlformats.org/officeDocument/2006/relationships/image" Target="../media/image12.tm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FA64-52A1-409D-A89E-B318599F8B65}"/>
              </a:ext>
            </a:extLst>
          </p:cNvPr>
          <p:cNvSpPr>
            <a:spLocks noGrp="1"/>
          </p:cNvSpPr>
          <p:nvPr>
            <p:ph type="ctrTitle"/>
          </p:nvPr>
        </p:nvSpPr>
        <p:spPr/>
        <p:txBody>
          <a:bodyPr/>
          <a:lstStyle/>
          <a:p>
            <a:r>
              <a:rPr lang="en-US" dirty="0"/>
              <a:t>Shiny tutorial</a:t>
            </a:r>
          </a:p>
        </p:txBody>
      </p:sp>
      <p:sp>
        <p:nvSpPr>
          <p:cNvPr id="3" name="Subtitle 2">
            <a:extLst>
              <a:ext uri="{FF2B5EF4-FFF2-40B4-BE49-F238E27FC236}">
                <a16:creationId xmlns:a16="http://schemas.microsoft.com/office/drawing/2014/main" id="{A5C14F65-BBAC-4611-91D9-669238E0715C}"/>
              </a:ext>
            </a:extLst>
          </p:cNvPr>
          <p:cNvSpPr>
            <a:spLocks noGrp="1"/>
          </p:cNvSpPr>
          <p:nvPr>
            <p:ph type="subTitle" idx="1"/>
          </p:nvPr>
        </p:nvSpPr>
        <p:spPr/>
        <p:txBody>
          <a:bodyPr/>
          <a:lstStyle/>
          <a:p>
            <a:r>
              <a:rPr lang="en-US" dirty="0"/>
              <a:t>Alex Fulk</a:t>
            </a:r>
          </a:p>
        </p:txBody>
      </p:sp>
    </p:spTree>
    <p:extLst>
      <p:ext uri="{BB962C8B-B14F-4D97-AF65-F5344CB8AC3E}">
        <p14:creationId xmlns:p14="http://schemas.microsoft.com/office/powerpoint/2010/main" val="2774513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911B111-92FF-47F1-999C-48342277AF9D}"/>
              </a:ext>
            </a:extLst>
          </p:cNvPr>
          <p:cNvSpPr txBox="1"/>
          <p:nvPr/>
        </p:nvSpPr>
        <p:spPr>
          <a:xfrm>
            <a:off x="4364182" y="1914022"/>
            <a:ext cx="3463636" cy="769441"/>
          </a:xfrm>
          <a:prstGeom prst="rect">
            <a:avLst/>
          </a:prstGeom>
          <a:noFill/>
        </p:spPr>
        <p:txBody>
          <a:bodyPr wrap="square" rtlCol="0">
            <a:spAutoFit/>
          </a:bodyPr>
          <a:lstStyle/>
          <a:p>
            <a:r>
              <a:rPr lang="en-US" sz="4400" dirty="0"/>
              <a:t>Syntax</a:t>
            </a:r>
          </a:p>
        </p:txBody>
      </p:sp>
      <p:sp>
        <p:nvSpPr>
          <p:cNvPr id="6" name="TextBox 5">
            <a:extLst>
              <a:ext uri="{FF2B5EF4-FFF2-40B4-BE49-F238E27FC236}">
                <a16:creationId xmlns:a16="http://schemas.microsoft.com/office/drawing/2014/main" id="{77A3D111-0D5D-40A0-8B02-81EDE0D21F10}"/>
              </a:ext>
            </a:extLst>
          </p:cNvPr>
          <p:cNvSpPr txBox="1"/>
          <p:nvPr/>
        </p:nvSpPr>
        <p:spPr>
          <a:xfrm>
            <a:off x="2618510" y="3525982"/>
            <a:ext cx="6511635" cy="707886"/>
          </a:xfrm>
          <a:prstGeom prst="rect">
            <a:avLst/>
          </a:prstGeom>
          <a:solidFill>
            <a:schemeClr val="tx1"/>
          </a:solidFill>
        </p:spPr>
        <p:txBody>
          <a:bodyPr wrap="square" rtlCol="0">
            <a:spAutoFit/>
          </a:bodyPr>
          <a:lstStyle/>
          <a:p>
            <a:r>
              <a:rPr lang="en-US" sz="4000" dirty="0" err="1">
                <a:solidFill>
                  <a:schemeClr val="bg1"/>
                </a:solidFill>
              </a:rPr>
              <a:t>plotOutput</a:t>
            </a:r>
            <a:r>
              <a:rPr lang="en-US" sz="4000" dirty="0">
                <a:solidFill>
                  <a:schemeClr val="bg1"/>
                </a:solidFill>
              </a:rPr>
              <a:t>(</a:t>
            </a:r>
            <a:r>
              <a:rPr lang="en-US" sz="4000" dirty="0" err="1">
                <a:solidFill>
                  <a:schemeClr val="bg1"/>
                </a:solidFill>
              </a:rPr>
              <a:t>outputId</a:t>
            </a:r>
            <a:r>
              <a:rPr lang="en-US" sz="4000" dirty="0">
                <a:solidFill>
                  <a:schemeClr val="bg1"/>
                </a:solidFill>
              </a:rPr>
              <a:t> = “hist”)</a:t>
            </a:r>
          </a:p>
        </p:txBody>
      </p:sp>
      <p:sp>
        <p:nvSpPr>
          <p:cNvPr id="7" name="Right Brace 6">
            <a:extLst>
              <a:ext uri="{FF2B5EF4-FFF2-40B4-BE49-F238E27FC236}">
                <a16:creationId xmlns:a16="http://schemas.microsoft.com/office/drawing/2014/main" id="{FE6076AC-2005-4FA1-B5F1-F18C2F4A4002}"/>
              </a:ext>
            </a:extLst>
          </p:cNvPr>
          <p:cNvSpPr/>
          <p:nvPr/>
        </p:nvSpPr>
        <p:spPr>
          <a:xfrm rot="5400000">
            <a:off x="2853814" y="3937603"/>
            <a:ext cx="434247" cy="1026778"/>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00FC2CC1-FA58-4160-8CA5-07E4D505D75C}"/>
              </a:ext>
            </a:extLst>
          </p:cNvPr>
          <p:cNvSpPr/>
          <p:nvPr/>
        </p:nvSpPr>
        <p:spPr>
          <a:xfrm rot="5400000">
            <a:off x="6341238" y="3100579"/>
            <a:ext cx="533218" cy="2689324"/>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DF490C9F-6537-4744-966A-429FC45A3A23}"/>
              </a:ext>
            </a:extLst>
          </p:cNvPr>
          <p:cNvSpPr>
            <a:spLocks noGrp="1"/>
          </p:cNvSpPr>
          <p:nvPr>
            <p:ph type="title"/>
          </p:nvPr>
        </p:nvSpPr>
        <p:spPr>
          <a:xfrm>
            <a:off x="1141412" y="0"/>
            <a:ext cx="9905998" cy="1478570"/>
          </a:xfrm>
        </p:spPr>
        <p:txBody>
          <a:bodyPr/>
          <a:lstStyle/>
          <a:p>
            <a:r>
              <a:rPr lang="en-US" dirty="0"/>
              <a:t>Output functions</a:t>
            </a:r>
          </a:p>
        </p:txBody>
      </p:sp>
      <p:sp>
        <p:nvSpPr>
          <p:cNvPr id="3" name="Content Placeholder 2">
            <a:extLst>
              <a:ext uri="{FF2B5EF4-FFF2-40B4-BE49-F238E27FC236}">
                <a16:creationId xmlns:a16="http://schemas.microsoft.com/office/drawing/2014/main" id="{AE47D085-C305-4575-A529-2FA2592E7DA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9E192A2-0D47-41B6-9CC5-39CF212B6CC4}"/>
              </a:ext>
            </a:extLst>
          </p:cNvPr>
          <p:cNvPicPr>
            <a:picLocks noChangeAspect="1"/>
          </p:cNvPicPr>
          <p:nvPr/>
        </p:nvPicPr>
        <p:blipFill rotWithShape="1">
          <a:blip r:embed="rId3"/>
          <a:srcRect l="8996" t="13337" r="9254" b="6662"/>
          <a:stretch/>
        </p:blipFill>
        <p:spPr>
          <a:xfrm>
            <a:off x="1141412" y="1277144"/>
            <a:ext cx="9966960" cy="5486400"/>
          </a:xfrm>
          <a:prstGeom prst="rect">
            <a:avLst/>
          </a:prstGeom>
        </p:spPr>
      </p:pic>
    </p:spTree>
    <p:extLst>
      <p:ext uri="{BB962C8B-B14F-4D97-AF65-F5344CB8AC3E}">
        <p14:creationId xmlns:p14="http://schemas.microsoft.com/office/powerpoint/2010/main" val="129482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5"/>
                                        </p:tgtEl>
                                        <p:attrNameLst>
                                          <p:attrName>ppt_y</p:attrName>
                                        </p:attrNameLst>
                                      </p:cBhvr>
                                      <p:tavLst>
                                        <p:tav tm="0">
                                          <p:val>
                                            <p:strVal val="#ppt_y"/>
                                          </p:val>
                                        </p:tav>
                                        <p:tav tm="100000">
                                          <p:val>
                                            <p:strVal val="#ppt_y+#ppt_h*1.125000"/>
                                          </p:val>
                                        </p:tav>
                                      </p:tavLst>
                                    </p:anim>
                                    <p:animEffect transition="out" filter="wipe(down)">
                                      <p:cBhvr>
                                        <p:cTn id="7" dur="500"/>
                                        <p:tgtEl>
                                          <p:spTgt spid="5"/>
                                        </p:tgtEl>
                                      </p:cBhvr>
                                    </p:animEffect>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AE90-01FA-4777-9A64-66337BBC9B16}"/>
              </a:ext>
            </a:extLst>
          </p:cNvPr>
          <p:cNvSpPr>
            <a:spLocks noGrp="1"/>
          </p:cNvSpPr>
          <p:nvPr>
            <p:ph type="title"/>
          </p:nvPr>
        </p:nvSpPr>
        <p:spPr/>
        <p:txBody>
          <a:bodyPr/>
          <a:lstStyle/>
          <a:p>
            <a:r>
              <a:rPr lang="en-US" dirty="0"/>
              <a:t>Output functions</a:t>
            </a:r>
          </a:p>
        </p:txBody>
      </p:sp>
      <p:pic>
        <p:nvPicPr>
          <p:cNvPr id="9" name="Content Placeholder 8" descr="Text&#10;&#10;Description automatically generated">
            <a:extLst>
              <a:ext uri="{FF2B5EF4-FFF2-40B4-BE49-F238E27FC236}">
                <a16:creationId xmlns:a16="http://schemas.microsoft.com/office/drawing/2014/main" id="{4B772951-8E60-4F6B-8B73-4712501F77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7512" y="2420812"/>
            <a:ext cx="6956975" cy="2016376"/>
          </a:xfrm>
        </p:spPr>
      </p:pic>
    </p:spTree>
    <p:extLst>
      <p:ext uri="{BB962C8B-B14F-4D97-AF65-F5344CB8AC3E}">
        <p14:creationId xmlns:p14="http://schemas.microsoft.com/office/powerpoint/2010/main" val="3267508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7151-AFA3-49A5-B0FB-95D36DF8E211}"/>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8504334E-623C-44B3-8B17-F11B0EF95803}"/>
              </a:ext>
            </a:extLst>
          </p:cNvPr>
          <p:cNvSpPr>
            <a:spLocks noGrp="1"/>
          </p:cNvSpPr>
          <p:nvPr>
            <p:ph idx="1"/>
          </p:nvPr>
        </p:nvSpPr>
        <p:spPr>
          <a:xfrm>
            <a:off x="1141412" y="2249486"/>
            <a:ext cx="9905999" cy="3989995"/>
          </a:xfrm>
        </p:spPr>
        <p:txBody>
          <a:bodyPr/>
          <a:lstStyle/>
          <a:p>
            <a:r>
              <a:rPr lang="en-US" sz="2800" dirty="0"/>
              <a:t>Begin each application with the template</a:t>
            </a:r>
          </a:p>
          <a:p>
            <a:r>
              <a:rPr lang="en-US" sz="2800" dirty="0"/>
              <a:t>Add elements as arguments to the </a:t>
            </a:r>
            <a:r>
              <a:rPr lang="en-US" sz="2800" dirty="0" err="1"/>
              <a:t>fluidPage</a:t>
            </a:r>
            <a:r>
              <a:rPr lang="en-US" sz="2800" dirty="0"/>
              <a:t>() function</a:t>
            </a:r>
          </a:p>
          <a:p>
            <a:r>
              <a:rPr lang="en-US" sz="2800" dirty="0"/>
              <a:t>You can add interactive inputs via input functions</a:t>
            </a:r>
          </a:p>
          <a:p>
            <a:r>
              <a:rPr lang="en-US" sz="2800" dirty="0"/>
              <a:t>Display your results using output functions</a:t>
            </a:r>
          </a:p>
          <a:p>
            <a:r>
              <a:rPr lang="en-US" sz="2800" dirty="0"/>
              <a:t>Use the server function to tell the computer what to display and how to display it</a:t>
            </a:r>
          </a:p>
          <a:p>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E18390AC-FE94-4CFD-AA8D-04F9250A5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399" y="1605252"/>
            <a:ext cx="2953783" cy="1136070"/>
          </a:xfrm>
          <a:prstGeom prst="rect">
            <a:avLst/>
          </a:prstGeom>
        </p:spPr>
      </p:pic>
      <p:pic>
        <p:nvPicPr>
          <p:cNvPr id="5" name="Content Placeholder 4" descr="Text&#10;&#10;Description automatically generated with medium confidence">
            <a:extLst>
              <a:ext uri="{FF2B5EF4-FFF2-40B4-BE49-F238E27FC236}">
                <a16:creationId xmlns:a16="http://schemas.microsoft.com/office/drawing/2014/main" id="{3BEC66DB-60CB-4F38-B487-AF5D06AD56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76196"/>
            <a:ext cx="1147459" cy="552804"/>
          </a:xfrm>
          <a:prstGeom prst="rect">
            <a:avLst/>
          </a:prstGeom>
        </p:spPr>
      </p:pic>
      <p:pic>
        <p:nvPicPr>
          <p:cNvPr id="6" name="Picture 5" descr="Chart, scatter chart&#10;&#10;Description automatically generated">
            <a:extLst>
              <a:ext uri="{FF2B5EF4-FFF2-40B4-BE49-F238E27FC236}">
                <a16:creationId xmlns:a16="http://schemas.microsoft.com/office/drawing/2014/main" id="{D8374830-0FCB-4CEA-864C-935B9DBE59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6057" y="3418943"/>
            <a:ext cx="2953784" cy="1520177"/>
          </a:xfrm>
          <a:prstGeom prst="rect">
            <a:avLst/>
          </a:prstGeom>
        </p:spPr>
      </p:pic>
    </p:spTree>
    <p:extLst>
      <p:ext uri="{BB962C8B-B14F-4D97-AF65-F5344CB8AC3E}">
        <p14:creationId xmlns:p14="http://schemas.microsoft.com/office/powerpoint/2010/main" val="185583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42"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par>
                                <p:cTn id="26" presetID="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down)">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030D6-17BC-4257-A29D-66D9EB97C2ED}"/>
              </a:ext>
            </a:extLst>
          </p:cNvPr>
          <p:cNvSpPr>
            <a:spLocks noGrp="1"/>
          </p:cNvSpPr>
          <p:nvPr>
            <p:ph type="title"/>
          </p:nvPr>
        </p:nvSpPr>
        <p:spPr>
          <a:xfrm>
            <a:off x="1141412" y="0"/>
            <a:ext cx="9905998" cy="1478570"/>
          </a:xfrm>
        </p:spPr>
        <p:txBody>
          <a:bodyPr/>
          <a:lstStyle/>
          <a:p>
            <a:r>
              <a:rPr lang="en-US" dirty="0"/>
              <a:t>Server instructions</a:t>
            </a:r>
          </a:p>
        </p:txBody>
      </p:sp>
      <p:sp>
        <p:nvSpPr>
          <p:cNvPr id="3" name="Content Placeholder 2">
            <a:extLst>
              <a:ext uri="{FF2B5EF4-FFF2-40B4-BE49-F238E27FC236}">
                <a16:creationId xmlns:a16="http://schemas.microsoft.com/office/drawing/2014/main" id="{9AF1EC1D-559C-4A46-8B9A-87B436C929C2}"/>
              </a:ext>
            </a:extLst>
          </p:cNvPr>
          <p:cNvSpPr>
            <a:spLocks noGrp="1"/>
          </p:cNvSpPr>
          <p:nvPr>
            <p:ph idx="1"/>
          </p:nvPr>
        </p:nvSpPr>
        <p:spPr>
          <a:xfrm>
            <a:off x="1141411" y="1099560"/>
            <a:ext cx="9905999" cy="3541714"/>
          </a:xfrm>
        </p:spPr>
        <p:txBody>
          <a:bodyPr>
            <a:normAutofit/>
          </a:bodyPr>
          <a:lstStyle/>
          <a:p>
            <a:r>
              <a:rPr lang="en-US" sz="2800" dirty="0"/>
              <a:t>We need to tell the server how to assemble our inputs and outputs</a:t>
            </a:r>
          </a:p>
          <a:p>
            <a:pPr lvl="1"/>
            <a:r>
              <a:rPr lang="en-US" sz="2400" dirty="0"/>
              <a:t>Rule 1: save every output as output$</a:t>
            </a:r>
          </a:p>
        </p:txBody>
      </p:sp>
      <p:pic>
        <p:nvPicPr>
          <p:cNvPr id="5" name="Picture 4" descr="Text&#10;&#10;Description automatically generated with low confidence">
            <a:extLst>
              <a:ext uri="{FF2B5EF4-FFF2-40B4-BE49-F238E27FC236}">
                <a16:creationId xmlns:a16="http://schemas.microsoft.com/office/drawing/2014/main" id="{0AC42ABC-0FF6-403C-B56F-9F5996012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090" y="2304869"/>
            <a:ext cx="7696003" cy="3037538"/>
          </a:xfrm>
          <a:prstGeom prst="rect">
            <a:avLst/>
          </a:prstGeom>
        </p:spPr>
      </p:pic>
      <p:pic>
        <p:nvPicPr>
          <p:cNvPr id="9" name="Picture 8">
            <a:extLst>
              <a:ext uri="{FF2B5EF4-FFF2-40B4-BE49-F238E27FC236}">
                <a16:creationId xmlns:a16="http://schemas.microsoft.com/office/drawing/2014/main" id="{B36B4DF9-E699-4C86-9423-67885954B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142" y="2757054"/>
            <a:ext cx="4608466" cy="458071"/>
          </a:xfrm>
          <a:prstGeom prst="rect">
            <a:avLst/>
          </a:prstGeom>
        </p:spPr>
      </p:pic>
      <p:pic>
        <p:nvPicPr>
          <p:cNvPr id="10" name="Content Placeholder 8" descr="Text&#10;&#10;Description automatically generated">
            <a:extLst>
              <a:ext uri="{FF2B5EF4-FFF2-40B4-BE49-F238E27FC236}">
                <a16:creationId xmlns:a16="http://schemas.microsoft.com/office/drawing/2014/main" id="{C3623717-EE3E-4428-8B5C-805FB7E53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1090" y="3966957"/>
            <a:ext cx="7773396" cy="2253004"/>
          </a:xfrm>
          <a:prstGeom prst="rect">
            <a:avLst/>
          </a:prstGeom>
        </p:spPr>
      </p:pic>
    </p:spTree>
    <p:extLst>
      <p:ext uri="{BB962C8B-B14F-4D97-AF65-F5344CB8AC3E}">
        <p14:creationId xmlns:p14="http://schemas.microsoft.com/office/powerpoint/2010/main" val="352989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nodeType="clickEffect">
                                  <p:stCondLst>
                                    <p:cond delay="0"/>
                                  </p:stCondLst>
                                  <p:childTnLst>
                                    <p:animEffect transition="out" filter="barn(inVertical)">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030D6-17BC-4257-A29D-66D9EB97C2ED}"/>
              </a:ext>
            </a:extLst>
          </p:cNvPr>
          <p:cNvSpPr>
            <a:spLocks noGrp="1"/>
          </p:cNvSpPr>
          <p:nvPr>
            <p:ph type="title"/>
          </p:nvPr>
        </p:nvSpPr>
        <p:spPr>
          <a:xfrm>
            <a:off x="1141412" y="0"/>
            <a:ext cx="9905998" cy="1478570"/>
          </a:xfrm>
        </p:spPr>
        <p:txBody>
          <a:bodyPr/>
          <a:lstStyle/>
          <a:p>
            <a:r>
              <a:rPr lang="en-US" dirty="0"/>
              <a:t>Server instructions</a:t>
            </a:r>
          </a:p>
        </p:txBody>
      </p:sp>
      <p:sp>
        <p:nvSpPr>
          <p:cNvPr id="3" name="Content Placeholder 2">
            <a:extLst>
              <a:ext uri="{FF2B5EF4-FFF2-40B4-BE49-F238E27FC236}">
                <a16:creationId xmlns:a16="http://schemas.microsoft.com/office/drawing/2014/main" id="{9AF1EC1D-559C-4A46-8B9A-87B436C929C2}"/>
              </a:ext>
            </a:extLst>
          </p:cNvPr>
          <p:cNvSpPr>
            <a:spLocks noGrp="1"/>
          </p:cNvSpPr>
          <p:nvPr>
            <p:ph idx="1"/>
          </p:nvPr>
        </p:nvSpPr>
        <p:spPr>
          <a:xfrm>
            <a:off x="1141411" y="1099560"/>
            <a:ext cx="9905999" cy="3541714"/>
          </a:xfrm>
        </p:spPr>
        <p:txBody>
          <a:bodyPr>
            <a:normAutofit/>
          </a:bodyPr>
          <a:lstStyle/>
          <a:p>
            <a:r>
              <a:rPr lang="en-US" sz="2800" dirty="0"/>
              <a:t>We need to tell the server how to assemble our inputs and outputs</a:t>
            </a:r>
          </a:p>
          <a:p>
            <a:pPr lvl="1"/>
            <a:r>
              <a:rPr lang="en-US" sz="2800" dirty="0"/>
              <a:t>Rule 2: use a render function</a:t>
            </a:r>
          </a:p>
        </p:txBody>
      </p:sp>
      <p:pic>
        <p:nvPicPr>
          <p:cNvPr id="5" name="Picture 4" descr="Text&#10;&#10;Description automatically generated with low confidence">
            <a:extLst>
              <a:ext uri="{FF2B5EF4-FFF2-40B4-BE49-F238E27FC236}">
                <a16:creationId xmlns:a16="http://schemas.microsoft.com/office/drawing/2014/main" id="{0AC42ABC-0FF6-403C-B56F-9F5996012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090" y="2304869"/>
            <a:ext cx="7696003" cy="3037538"/>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827FD42F-845F-4488-ABA8-7E8791099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907" y="2769450"/>
            <a:ext cx="4778356" cy="1123678"/>
          </a:xfrm>
          <a:prstGeom prst="rect">
            <a:avLst/>
          </a:prstGeom>
        </p:spPr>
      </p:pic>
      <p:sp>
        <p:nvSpPr>
          <p:cNvPr id="11" name="Right Brace 10">
            <a:extLst>
              <a:ext uri="{FF2B5EF4-FFF2-40B4-BE49-F238E27FC236}">
                <a16:creationId xmlns:a16="http://schemas.microsoft.com/office/drawing/2014/main" id="{7F734816-2193-40E2-B4C6-A232E896C87B}"/>
              </a:ext>
            </a:extLst>
          </p:cNvPr>
          <p:cNvSpPr/>
          <p:nvPr/>
        </p:nvSpPr>
        <p:spPr>
          <a:xfrm rot="5400000">
            <a:off x="6145538" y="2289780"/>
            <a:ext cx="351119" cy="1927324"/>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0602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030D6-17BC-4257-A29D-66D9EB97C2ED}"/>
              </a:ext>
            </a:extLst>
          </p:cNvPr>
          <p:cNvSpPr>
            <a:spLocks noGrp="1"/>
          </p:cNvSpPr>
          <p:nvPr>
            <p:ph type="title"/>
          </p:nvPr>
        </p:nvSpPr>
        <p:spPr>
          <a:xfrm>
            <a:off x="1141412" y="0"/>
            <a:ext cx="9905998" cy="1478570"/>
          </a:xfrm>
        </p:spPr>
        <p:txBody>
          <a:bodyPr/>
          <a:lstStyle/>
          <a:p>
            <a:r>
              <a:rPr lang="en-US" dirty="0"/>
              <a:t>Server instructions</a:t>
            </a:r>
          </a:p>
        </p:txBody>
      </p:sp>
      <p:sp>
        <p:nvSpPr>
          <p:cNvPr id="3" name="Content Placeholder 2">
            <a:extLst>
              <a:ext uri="{FF2B5EF4-FFF2-40B4-BE49-F238E27FC236}">
                <a16:creationId xmlns:a16="http://schemas.microsoft.com/office/drawing/2014/main" id="{9AF1EC1D-559C-4A46-8B9A-87B436C929C2}"/>
              </a:ext>
            </a:extLst>
          </p:cNvPr>
          <p:cNvSpPr>
            <a:spLocks noGrp="1"/>
          </p:cNvSpPr>
          <p:nvPr>
            <p:ph idx="1"/>
          </p:nvPr>
        </p:nvSpPr>
        <p:spPr>
          <a:xfrm>
            <a:off x="1141411" y="1099560"/>
            <a:ext cx="9905999" cy="3541714"/>
          </a:xfrm>
        </p:spPr>
        <p:txBody>
          <a:bodyPr/>
          <a:lstStyle/>
          <a:p>
            <a:r>
              <a:rPr lang="en-US" dirty="0"/>
              <a:t>We need to tell the server how to assemble our inputs and outputs</a:t>
            </a:r>
          </a:p>
        </p:txBody>
      </p:sp>
      <p:pic>
        <p:nvPicPr>
          <p:cNvPr id="6" name="Picture 5">
            <a:extLst>
              <a:ext uri="{FF2B5EF4-FFF2-40B4-BE49-F238E27FC236}">
                <a16:creationId xmlns:a16="http://schemas.microsoft.com/office/drawing/2014/main" id="{735542A3-BF43-414B-AE05-F6EE50722961}"/>
              </a:ext>
            </a:extLst>
          </p:cNvPr>
          <p:cNvPicPr>
            <a:picLocks noChangeAspect="1"/>
          </p:cNvPicPr>
          <p:nvPr/>
        </p:nvPicPr>
        <p:blipFill rotWithShape="1">
          <a:blip r:embed="rId3"/>
          <a:srcRect l="11998" t="13331" r="12251" b="6669"/>
          <a:stretch/>
        </p:blipFill>
        <p:spPr>
          <a:xfrm>
            <a:off x="2061454" y="1714250"/>
            <a:ext cx="8069092" cy="4793520"/>
          </a:xfrm>
          <a:prstGeom prst="rect">
            <a:avLst/>
          </a:prstGeom>
        </p:spPr>
      </p:pic>
    </p:spTree>
    <p:extLst>
      <p:ext uri="{BB962C8B-B14F-4D97-AF65-F5344CB8AC3E}">
        <p14:creationId xmlns:p14="http://schemas.microsoft.com/office/powerpoint/2010/main" val="744185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9F52-D129-48BF-8CAE-0CCFDB0BAA16}"/>
              </a:ext>
            </a:extLst>
          </p:cNvPr>
          <p:cNvSpPr>
            <a:spLocks noGrp="1"/>
          </p:cNvSpPr>
          <p:nvPr>
            <p:ph type="title"/>
          </p:nvPr>
        </p:nvSpPr>
        <p:spPr>
          <a:xfrm>
            <a:off x="1141413" y="0"/>
            <a:ext cx="9905998" cy="1478570"/>
          </a:xfrm>
        </p:spPr>
        <p:txBody>
          <a:bodyPr/>
          <a:lstStyle/>
          <a:p>
            <a:r>
              <a:rPr lang="en-US" dirty="0"/>
              <a:t>Render functions</a:t>
            </a:r>
          </a:p>
        </p:txBody>
      </p:sp>
      <p:sp>
        <p:nvSpPr>
          <p:cNvPr id="3" name="Content Placeholder 2">
            <a:extLst>
              <a:ext uri="{FF2B5EF4-FFF2-40B4-BE49-F238E27FC236}">
                <a16:creationId xmlns:a16="http://schemas.microsoft.com/office/drawing/2014/main" id="{6126AC40-DCDF-4D68-90A8-A81724787D31}"/>
              </a:ext>
            </a:extLst>
          </p:cNvPr>
          <p:cNvSpPr>
            <a:spLocks noGrp="1"/>
          </p:cNvSpPr>
          <p:nvPr>
            <p:ph idx="1"/>
          </p:nvPr>
        </p:nvSpPr>
        <p:spPr>
          <a:xfrm>
            <a:off x="1141412" y="1113414"/>
            <a:ext cx="9905999" cy="604550"/>
          </a:xfrm>
        </p:spPr>
        <p:txBody>
          <a:bodyPr/>
          <a:lstStyle/>
          <a:p>
            <a:r>
              <a:rPr lang="en-US" dirty="0"/>
              <a:t>Continuing to build off of the toy example:</a:t>
            </a:r>
          </a:p>
        </p:txBody>
      </p:sp>
      <p:pic>
        <p:nvPicPr>
          <p:cNvPr id="7" name="Picture 6">
            <a:extLst>
              <a:ext uri="{FF2B5EF4-FFF2-40B4-BE49-F238E27FC236}">
                <a16:creationId xmlns:a16="http://schemas.microsoft.com/office/drawing/2014/main" id="{1A1E2E1E-9698-45D7-AE0D-DD896E30A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937" y="2106750"/>
            <a:ext cx="9420167" cy="724628"/>
          </a:xfrm>
          <a:prstGeom prst="rect">
            <a:avLst/>
          </a:prstGeom>
        </p:spPr>
      </p:pic>
      <p:sp>
        <p:nvSpPr>
          <p:cNvPr id="8" name="Right Brace 7">
            <a:extLst>
              <a:ext uri="{FF2B5EF4-FFF2-40B4-BE49-F238E27FC236}">
                <a16:creationId xmlns:a16="http://schemas.microsoft.com/office/drawing/2014/main" id="{6992987E-2DBC-493F-9372-A0BBD3DF7005}"/>
              </a:ext>
            </a:extLst>
          </p:cNvPr>
          <p:cNvSpPr/>
          <p:nvPr/>
        </p:nvSpPr>
        <p:spPr>
          <a:xfrm rot="5400000">
            <a:off x="3479904" y="2436766"/>
            <a:ext cx="351118" cy="1140346"/>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BA53CEB6-88D3-479D-8800-EC9219B6B6F2}"/>
              </a:ext>
            </a:extLst>
          </p:cNvPr>
          <p:cNvSpPr/>
          <p:nvPr/>
        </p:nvSpPr>
        <p:spPr>
          <a:xfrm rot="5400000">
            <a:off x="7279057" y="223045"/>
            <a:ext cx="351119" cy="5567790"/>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13" name="Picture 12" descr="Graphical user interface, text, application&#10;&#10;Description automatically generated">
            <a:extLst>
              <a:ext uri="{FF2B5EF4-FFF2-40B4-BE49-F238E27FC236}">
                <a16:creationId xmlns:a16="http://schemas.microsoft.com/office/drawing/2014/main" id="{4409F60F-879E-4249-8D42-086FABE53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70" y="1864146"/>
            <a:ext cx="10302900" cy="3129707"/>
          </a:xfrm>
          <a:prstGeom prst="rect">
            <a:avLst/>
          </a:prstGeom>
        </p:spPr>
      </p:pic>
      <p:pic>
        <p:nvPicPr>
          <p:cNvPr id="17" name="Picture 16">
            <a:extLst>
              <a:ext uri="{FF2B5EF4-FFF2-40B4-BE49-F238E27FC236}">
                <a16:creationId xmlns:a16="http://schemas.microsoft.com/office/drawing/2014/main" id="{A871DAA2-D14C-44F9-A08B-4840EAC2B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733" y="2717071"/>
            <a:ext cx="9534737" cy="711928"/>
          </a:xfrm>
          <a:prstGeom prst="rect">
            <a:avLst/>
          </a:prstGeom>
        </p:spPr>
      </p:pic>
    </p:spTree>
    <p:extLst>
      <p:ext uri="{BB962C8B-B14F-4D97-AF65-F5344CB8AC3E}">
        <p14:creationId xmlns:p14="http://schemas.microsoft.com/office/powerpoint/2010/main" val="71204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B254-9388-4523-9214-54F0EDC4E7B2}"/>
              </a:ext>
            </a:extLst>
          </p:cNvPr>
          <p:cNvSpPr>
            <a:spLocks noGrp="1"/>
          </p:cNvSpPr>
          <p:nvPr>
            <p:ph type="title"/>
          </p:nvPr>
        </p:nvSpPr>
        <p:spPr>
          <a:xfrm>
            <a:off x="1141413" y="0"/>
            <a:ext cx="9905998" cy="1478570"/>
          </a:xfrm>
        </p:spPr>
        <p:txBody>
          <a:bodyPr/>
          <a:lstStyle/>
          <a:p>
            <a:r>
              <a:rPr lang="en-US" dirty="0"/>
              <a:t>Rule 3</a:t>
            </a:r>
          </a:p>
        </p:txBody>
      </p:sp>
      <p:sp>
        <p:nvSpPr>
          <p:cNvPr id="3" name="Content Placeholder 2">
            <a:extLst>
              <a:ext uri="{FF2B5EF4-FFF2-40B4-BE49-F238E27FC236}">
                <a16:creationId xmlns:a16="http://schemas.microsoft.com/office/drawing/2014/main" id="{C3314CE4-23A6-41F1-B6E2-B4AB06C3C76C}"/>
              </a:ext>
            </a:extLst>
          </p:cNvPr>
          <p:cNvSpPr>
            <a:spLocks noGrp="1"/>
          </p:cNvSpPr>
          <p:nvPr>
            <p:ph idx="1"/>
          </p:nvPr>
        </p:nvSpPr>
        <p:spPr>
          <a:xfrm>
            <a:off x="1141412" y="1196542"/>
            <a:ext cx="9905999" cy="3541714"/>
          </a:xfrm>
        </p:spPr>
        <p:txBody>
          <a:bodyPr>
            <a:normAutofit/>
          </a:bodyPr>
          <a:lstStyle/>
          <a:p>
            <a:r>
              <a:rPr lang="en-US" sz="3200" dirty="0"/>
              <a:t>Save every input as input$</a:t>
            </a:r>
          </a:p>
        </p:txBody>
      </p:sp>
      <p:pic>
        <p:nvPicPr>
          <p:cNvPr id="5" name="Picture 4" descr="Text&#10;&#10;Description automatically generated with medium confidence">
            <a:extLst>
              <a:ext uri="{FF2B5EF4-FFF2-40B4-BE49-F238E27FC236}">
                <a16:creationId xmlns:a16="http://schemas.microsoft.com/office/drawing/2014/main" id="{D551ADAB-046E-45E5-B89E-4B16C25CA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1" y="2308176"/>
            <a:ext cx="8310074" cy="2430080"/>
          </a:xfrm>
          <a:prstGeom prst="rect">
            <a:avLst/>
          </a:prstGeom>
        </p:spPr>
      </p:pic>
      <p:pic>
        <p:nvPicPr>
          <p:cNvPr id="7" name="Picture 6">
            <a:extLst>
              <a:ext uri="{FF2B5EF4-FFF2-40B4-BE49-F238E27FC236}">
                <a16:creationId xmlns:a16="http://schemas.microsoft.com/office/drawing/2014/main" id="{6BFF95D0-B0A6-4F36-84A1-BDC32A0E790D}"/>
              </a:ext>
            </a:extLst>
          </p:cNvPr>
          <p:cNvPicPr>
            <a:picLocks noChangeAspect="1"/>
          </p:cNvPicPr>
          <p:nvPr/>
        </p:nvPicPr>
        <p:blipFill rotWithShape="1">
          <a:blip r:embed="rId4"/>
          <a:srcRect l="23252" t="23995" r="21249" b="4005"/>
          <a:stretch/>
        </p:blipFill>
        <p:spPr>
          <a:xfrm>
            <a:off x="1913168" y="1920240"/>
            <a:ext cx="6766560" cy="4937760"/>
          </a:xfrm>
          <a:prstGeom prst="rect">
            <a:avLst/>
          </a:prstGeom>
        </p:spPr>
      </p:pic>
    </p:spTree>
    <p:extLst>
      <p:ext uri="{BB962C8B-B14F-4D97-AF65-F5344CB8AC3E}">
        <p14:creationId xmlns:p14="http://schemas.microsoft.com/office/powerpoint/2010/main" val="53579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FB254-9388-4523-9214-54F0EDC4E7B2}"/>
              </a:ext>
            </a:extLst>
          </p:cNvPr>
          <p:cNvSpPr>
            <a:spLocks noGrp="1"/>
          </p:cNvSpPr>
          <p:nvPr>
            <p:ph type="title"/>
          </p:nvPr>
        </p:nvSpPr>
        <p:spPr>
          <a:xfrm>
            <a:off x="1141413" y="0"/>
            <a:ext cx="9905998" cy="1478570"/>
          </a:xfrm>
        </p:spPr>
        <p:txBody>
          <a:bodyPr/>
          <a:lstStyle/>
          <a:p>
            <a:r>
              <a:rPr lang="en-US" dirty="0"/>
              <a:t>Rule 3</a:t>
            </a:r>
          </a:p>
        </p:txBody>
      </p:sp>
      <p:sp>
        <p:nvSpPr>
          <p:cNvPr id="3" name="Content Placeholder 2">
            <a:extLst>
              <a:ext uri="{FF2B5EF4-FFF2-40B4-BE49-F238E27FC236}">
                <a16:creationId xmlns:a16="http://schemas.microsoft.com/office/drawing/2014/main" id="{C3314CE4-23A6-41F1-B6E2-B4AB06C3C76C}"/>
              </a:ext>
            </a:extLst>
          </p:cNvPr>
          <p:cNvSpPr>
            <a:spLocks noGrp="1"/>
          </p:cNvSpPr>
          <p:nvPr>
            <p:ph idx="1"/>
          </p:nvPr>
        </p:nvSpPr>
        <p:spPr>
          <a:xfrm>
            <a:off x="1141412" y="1196542"/>
            <a:ext cx="9905999" cy="3541714"/>
          </a:xfrm>
        </p:spPr>
        <p:txBody>
          <a:bodyPr>
            <a:normAutofit/>
          </a:bodyPr>
          <a:lstStyle/>
          <a:p>
            <a:r>
              <a:rPr lang="en-US" sz="3200" dirty="0"/>
              <a:t>Save every input as input$</a:t>
            </a:r>
          </a:p>
        </p:txBody>
      </p:sp>
      <p:pic>
        <p:nvPicPr>
          <p:cNvPr id="6" name="Picture 5" descr="Graphical user interface, text, application&#10;&#10;Description automatically generated">
            <a:extLst>
              <a:ext uri="{FF2B5EF4-FFF2-40B4-BE49-F238E27FC236}">
                <a16:creationId xmlns:a16="http://schemas.microsoft.com/office/drawing/2014/main" id="{E3E7B668-215B-4C58-AF0F-CA263EC8C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73" y="2078182"/>
            <a:ext cx="7936695" cy="2807303"/>
          </a:xfrm>
          <a:prstGeom prst="rect">
            <a:avLst/>
          </a:prstGeom>
        </p:spPr>
      </p:pic>
      <p:sp>
        <p:nvSpPr>
          <p:cNvPr id="8" name="Right Brace 7">
            <a:extLst>
              <a:ext uri="{FF2B5EF4-FFF2-40B4-BE49-F238E27FC236}">
                <a16:creationId xmlns:a16="http://schemas.microsoft.com/office/drawing/2014/main" id="{A8C71881-6CB4-4BBC-8CE2-9AEBA1D662E2}"/>
              </a:ext>
            </a:extLst>
          </p:cNvPr>
          <p:cNvSpPr/>
          <p:nvPr/>
        </p:nvSpPr>
        <p:spPr>
          <a:xfrm rot="5400000">
            <a:off x="6667477" y="2753617"/>
            <a:ext cx="325581" cy="2382935"/>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6240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9D1AA-35DE-4CE7-8304-F26A865092A0}"/>
              </a:ext>
            </a:extLst>
          </p:cNvPr>
          <p:cNvSpPr>
            <a:spLocks noGrp="1"/>
          </p:cNvSpPr>
          <p:nvPr>
            <p:ph type="title"/>
          </p:nvPr>
        </p:nvSpPr>
        <p:spPr>
          <a:xfrm>
            <a:off x="1141413" y="0"/>
            <a:ext cx="9905998" cy="1478570"/>
          </a:xfrm>
        </p:spPr>
        <p:txBody>
          <a:bodyPr/>
          <a:lstStyle/>
          <a:p>
            <a:r>
              <a:rPr lang="en-US" dirty="0"/>
              <a:t>The three rules</a:t>
            </a:r>
          </a:p>
        </p:txBody>
      </p:sp>
      <p:sp>
        <p:nvSpPr>
          <p:cNvPr id="3" name="Content Placeholder 2">
            <a:extLst>
              <a:ext uri="{FF2B5EF4-FFF2-40B4-BE49-F238E27FC236}">
                <a16:creationId xmlns:a16="http://schemas.microsoft.com/office/drawing/2014/main" id="{B755DD94-D9F9-47B8-A2FF-BA0B4E82BBE9}"/>
              </a:ext>
            </a:extLst>
          </p:cNvPr>
          <p:cNvSpPr>
            <a:spLocks noGrp="1"/>
          </p:cNvSpPr>
          <p:nvPr>
            <p:ph idx="1"/>
          </p:nvPr>
        </p:nvSpPr>
        <p:spPr>
          <a:xfrm>
            <a:off x="1141413" y="1348941"/>
            <a:ext cx="9905999" cy="4650077"/>
          </a:xfrm>
        </p:spPr>
        <p:txBody>
          <a:bodyPr>
            <a:normAutofit/>
          </a:bodyPr>
          <a:lstStyle/>
          <a:p>
            <a:r>
              <a:rPr lang="en-US" sz="4000" dirty="0"/>
              <a:t>Rule 1: Have every output as output$</a:t>
            </a:r>
          </a:p>
          <a:p>
            <a:r>
              <a:rPr lang="en-US" sz="4000" dirty="0"/>
              <a:t>Rule 2: Use a render function</a:t>
            </a:r>
          </a:p>
          <a:p>
            <a:r>
              <a:rPr lang="en-US" sz="4000" dirty="0"/>
              <a:t>Rule 3: Have every input as input$</a:t>
            </a:r>
          </a:p>
          <a:p>
            <a:r>
              <a:rPr lang="en-US" sz="4000" dirty="0"/>
              <a:t>Reactivity automatically follows if you use these three rules</a:t>
            </a:r>
          </a:p>
          <a:p>
            <a:endParaRPr lang="en-US" dirty="0"/>
          </a:p>
        </p:txBody>
      </p:sp>
    </p:spTree>
    <p:extLst>
      <p:ext uri="{BB962C8B-B14F-4D97-AF65-F5344CB8AC3E}">
        <p14:creationId xmlns:p14="http://schemas.microsoft.com/office/powerpoint/2010/main" val="212551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53516C-636A-4F9D-9345-7DFC4FFE890C}"/>
              </a:ext>
            </a:extLst>
          </p:cNvPr>
          <p:cNvSpPr>
            <a:spLocks noGrp="1"/>
          </p:cNvSpPr>
          <p:nvPr>
            <p:ph type="title"/>
          </p:nvPr>
        </p:nvSpPr>
        <p:spPr>
          <a:xfrm>
            <a:off x="1141413" y="618518"/>
            <a:ext cx="9905998" cy="1478570"/>
          </a:xfrm>
        </p:spPr>
        <p:txBody>
          <a:bodyPr>
            <a:normAutofit/>
          </a:bodyPr>
          <a:lstStyle/>
          <a:p>
            <a:r>
              <a:rPr lang="en-US" dirty="0"/>
              <a:t>Some Basics</a:t>
            </a:r>
          </a:p>
        </p:txBody>
      </p:sp>
      <p:graphicFrame>
        <p:nvGraphicFramePr>
          <p:cNvPr id="5" name="Content Placeholder 2">
            <a:extLst>
              <a:ext uri="{FF2B5EF4-FFF2-40B4-BE49-F238E27FC236}">
                <a16:creationId xmlns:a16="http://schemas.microsoft.com/office/drawing/2014/main" id="{5D6D19CF-7247-41F2-8CF3-6E70810CD35B}"/>
              </a:ext>
            </a:extLst>
          </p:cNvPr>
          <p:cNvGraphicFramePr>
            <a:graphicFrameLocks noGrp="1"/>
          </p:cNvGraphicFramePr>
          <p:nvPr>
            <p:ph idx="1"/>
            <p:extLst>
              <p:ext uri="{D42A27DB-BD31-4B8C-83A1-F6EECF244321}">
                <p14:modId xmlns:p14="http://schemas.microsoft.com/office/powerpoint/2010/main" val="373441622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03AED885-C4A6-4186-8CC5-02C25D3FE06B}"/>
              </a:ext>
            </a:extLst>
          </p:cNvPr>
          <p:cNvSpPr txBox="1"/>
          <p:nvPr/>
        </p:nvSpPr>
        <p:spPr>
          <a:xfrm>
            <a:off x="3753349" y="6257144"/>
            <a:ext cx="4682121" cy="369332"/>
          </a:xfrm>
          <a:prstGeom prst="rect">
            <a:avLst/>
          </a:prstGeom>
          <a:noFill/>
        </p:spPr>
        <p:txBody>
          <a:bodyPr wrap="square" rtlCol="0">
            <a:spAutoFit/>
          </a:bodyPr>
          <a:lstStyle/>
          <a:p>
            <a:r>
              <a:rPr lang="en-US" dirty="0"/>
              <a:t>https://shiny.rstudio.com/gallery/#user-showcase</a:t>
            </a:r>
          </a:p>
        </p:txBody>
      </p:sp>
      <p:sp>
        <p:nvSpPr>
          <p:cNvPr id="7" name="TextBox 6">
            <a:extLst>
              <a:ext uri="{FF2B5EF4-FFF2-40B4-BE49-F238E27FC236}">
                <a16:creationId xmlns:a16="http://schemas.microsoft.com/office/drawing/2014/main" id="{720B0AFC-5C11-4043-BFA1-4B03BBE18115}"/>
              </a:ext>
            </a:extLst>
          </p:cNvPr>
          <p:cNvSpPr txBox="1"/>
          <p:nvPr/>
        </p:nvSpPr>
        <p:spPr>
          <a:xfrm>
            <a:off x="3753348" y="5772051"/>
            <a:ext cx="4682121" cy="369332"/>
          </a:xfrm>
          <a:prstGeom prst="rect">
            <a:avLst/>
          </a:prstGeom>
          <a:noFill/>
        </p:spPr>
        <p:txBody>
          <a:bodyPr wrap="square" rtlCol="0">
            <a:spAutoFit/>
          </a:bodyPr>
          <a:lstStyle/>
          <a:p>
            <a:r>
              <a:rPr lang="en-US" dirty="0"/>
              <a:t>https://www.tutorialspoint.com/r/index.htm</a:t>
            </a:r>
          </a:p>
        </p:txBody>
      </p:sp>
    </p:spTree>
    <p:extLst>
      <p:ext uri="{BB962C8B-B14F-4D97-AF65-F5344CB8AC3E}">
        <p14:creationId xmlns:p14="http://schemas.microsoft.com/office/powerpoint/2010/main" val="2112349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7F68C3D-5A4F-4EAD-B774-6B8C3ADAD621}"/>
              </a:ext>
            </a:extLst>
          </p:cNvPr>
          <p:cNvSpPr>
            <a:spLocks noGrp="1"/>
          </p:cNvSpPr>
          <p:nvPr>
            <p:ph type="title"/>
          </p:nvPr>
        </p:nvSpPr>
        <p:spPr>
          <a:xfrm>
            <a:off x="1141413" y="1082673"/>
            <a:ext cx="2869416" cy="4708528"/>
          </a:xfrm>
        </p:spPr>
        <p:txBody>
          <a:bodyPr>
            <a:normAutofit/>
          </a:bodyPr>
          <a:lstStyle/>
          <a:p>
            <a:pPr algn="r"/>
            <a:r>
              <a:rPr lang="en-US" sz="3700"/>
              <a:t>Sharing your shiny application</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descr="A picture containing vector graphics&#10;&#10;Description automatically generated">
            <a:extLst>
              <a:ext uri="{FF2B5EF4-FFF2-40B4-BE49-F238E27FC236}">
                <a16:creationId xmlns:a16="http://schemas.microsoft.com/office/drawing/2014/main" id="{9EA88ED6-C8C1-4050-915A-A9A26ED6B62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81523" y="99435"/>
            <a:ext cx="4657902" cy="3023755"/>
          </a:xfrm>
          <a:prstGeom prst="rect">
            <a:avLst/>
          </a:prstGeom>
        </p:spPr>
      </p:pic>
      <p:pic>
        <p:nvPicPr>
          <p:cNvPr id="9" name="Picture 8" descr="A person working on a computer&#10;&#10;Description automatically generated with medium confidence">
            <a:extLst>
              <a:ext uri="{FF2B5EF4-FFF2-40B4-BE49-F238E27FC236}">
                <a16:creationId xmlns:a16="http://schemas.microsoft.com/office/drawing/2014/main" id="{07E1B053-D0B7-460B-8E1F-00CDB9CEB34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68081" y="3436937"/>
            <a:ext cx="4684785" cy="3123190"/>
          </a:xfrm>
          <a:prstGeom prst="rect">
            <a:avLst/>
          </a:prstGeom>
        </p:spPr>
      </p:pic>
      <p:sp>
        <p:nvSpPr>
          <p:cNvPr id="38" name="TextBox 37">
            <a:extLst>
              <a:ext uri="{FF2B5EF4-FFF2-40B4-BE49-F238E27FC236}">
                <a16:creationId xmlns:a16="http://schemas.microsoft.com/office/drawing/2014/main" id="{67C021D8-B861-452E-83EF-89037AEA52E9}"/>
              </a:ext>
            </a:extLst>
          </p:cNvPr>
          <p:cNvSpPr txBox="1"/>
          <p:nvPr/>
        </p:nvSpPr>
        <p:spPr>
          <a:xfrm>
            <a:off x="952500" y="6858000"/>
            <a:ext cx="10287000" cy="230832"/>
          </a:xfrm>
          <a:prstGeom prst="rect">
            <a:avLst/>
          </a:prstGeom>
          <a:noFill/>
        </p:spPr>
        <p:txBody>
          <a:bodyPr wrap="square" rtlCol="0">
            <a:spAutoFit/>
          </a:bodyPr>
          <a:lstStyle/>
          <a:p>
            <a:r>
              <a:rPr lang="en-US" sz="900">
                <a:hlinkClick r:id="rId6" tooltip="https://owl.excelsior.edu/research/evaluating-sources/evaluating-sources-authorship-and-authority/"/>
              </a:rPr>
              <a:t>This Photo</a:t>
            </a:r>
            <a:r>
              <a:rPr lang="en-US" sz="900"/>
              <a:t> by Unknown Author is licensed under </a:t>
            </a:r>
            <a:r>
              <a:rPr lang="en-US" sz="900">
                <a:hlinkClick r:id="rId7" tooltip="https://creativecommons.org/licenses/by/3.0/"/>
              </a:rPr>
              <a:t>CC BY</a:t>
            </a:r>
            <a:endParaRPr lang="en-US" sz="900"/>
          </a:p>
        </p:txBody>
      </p:sp>
    </p:spTree>
    <p:extLst>
      <p:ext uri="{BB962C8B-B14F-4D97-AF65-F5344CB8AC3E}">
        <p14:creationId xmlns:p14="http://schemas.microsoft.com/office/powerpoint/2010/main" val="1271545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2ABDE-7843-489B-9446-9422D0104EE9}"/>
              </a:ext>
            </a:extLst>
          </p:cNvPr>
          <p:cNvSpPr>
            <a:spLocks noGrp="1"/>
          </p:cNvSpPr>
          <p:nvPr>
            <p:ph type="title"/>
          </p:nvPr>
        </p:nvSpPr>
        <p:spPr/>
        <p:txBody>
          <a:bodyPr/>
          <a:lstStyle/>
          <a:p>
            <a:r>
              <a:rPr lang="en-US" dirty="0"/>
              <a:t>Running an Application on the cloud</a:t>
            </a:r>
          </a:p>
        </p:txBody>
      </p:sp>
      <p:pic>
        <p:nvPicPr>
          <p:cNvPr id="5" name="Picture 4" descr="A computer monitor and keyboard&#10;&#10;Description automatically generated with medium confidence">
            <a:extLst>
              <a:ext uri="{FF2B5EF4-FFF2-40B4-BE49-F238E27FC236}">
                <a16:creationId xmlns:a16="http://schemas.microsoft.com/office/drawing/2014/main" id="{885EE7A5-3028-4DF2-8A00-832F7D4E904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5241" y="3016004"/>
            <a:ext cx="3230880" cy="3230880"/>
          </a:xfrm>
          <a:prstGeom prst="rect">
            <a:avLst/>
          </a:prstGeom>
        </p:spPr>
      </p:pic>
      <p:sp>
        <p:nvSpPr>
          <p:cNvPr id="6" name="TextBox 5">
            <a:extLst>
              <a:ext uri="{FF2B5EF4-FFF2-40B4-BE49-F238E27FC236}">
                <a16:creationId xmlns:a16="http://schemas.microsoft.com/office/drawing/2014/main" id="{0604B98A-C1F4-4D8D-B5CE-354EE95BAB4B}"/>
              </a:ext>
            </a:extLst>
          </p:cNvPr>
          <p:cNvSpPr txBox="1"/>
          <p:nvPr/>
        </p:nvSpPr>
        <p:spPr>
          <a:xfrm>
            <a:off x="2667000" y="6858000"/>
            <a:ext cx="6858000" cy="230832"/>
          </a:xfrm>
          <a:prstGeom prst="rect">
            <a:avLst/>
          </a:prstGeom>
          <a:noFill/>
        </p:spPr>
        <p:txBody>
          <a:bodyPr wrap="square" rtlCol="0">
            <a:spAutoFit/>
          </a:bodyPr>
          <a:lstStyle/>
          <a:p>
            <a:r>
              <a:rPr lang="en-US" sz="900">
                <a:hlinkClick r:id="rId4" tooltip="https://commons.wikimedia.org/wiki/File:Gnome-computer.svg"/>
              </a:rPr>
              <a:t>This Photo</a:t>
            </a:r>
            <a:r>
              <a:rPr lang="en-US" sz="900"/>
              <a:t> by Unknown Author is licensed under </a:t>
            </a:r>
            <a:r>
              <a:rPr lang="en-US" sz="900">
                <a:hlinkClick r:id="rId5" tooltip="https://creativecommons.org/licenses/by-sa/3.0/"/>
              </a:rPr>
              <a:t>CC BY-SA</a:t>
            </a:r>
            <a:endParaRPr lang="en-US" sz="900"/>
          </a:p>
        </p:txBody>
      </p:sp>
      <p:pic>
        <p:nvPicPr>
          <p:cNvPr id="11" name="Picture 10">
            <a:extLst>
              <a:ext uri="{FF2B5EF4-FFF2-40B4-BE49-F238E27FC236}">
                <a16:creationId xmlns:a16="http://schemas.microsoft.com/office/drawing/2014/main" id="{465A47B8-C70B-40C8-876D-BF0E5A027746}"/>
              </a:ext>
            </a:extLst>
          </p:cNvPr>
          <p:cNvPicPr>
            <a:picLocks noChangeAspect="1"/>
          </p:cNvPicPr>
          <p:nvPr/>
        </p:nvPicPr>
        <p:blipFill rotWithShape="1">
          <a:blip r:embed="rId6"/>
          <a:srcRect t="1" b="5338"/>
          <a:stretch/>
        </p:blipFill>
        <p:spPr>
          <a:xfrm>
            <a:off x="6676302" y="3275843"/>
            <a:ext cx="5151793" cy="2743200"/>
          </a:xfrm>
          <a:prstGeom prst="rect">
            <a:avLst/>
          </a:prstGeom>
        </p:spPr>
      </p:pic>
      <p:sp>
        <p:nvSpPr>
          <p:cNvPr id="12" name="Arrow: Right 11">
            <a:extLst>
              <a:ext uri="{FF2B5EF4-FFF2-40B4-BE49-F238E27FC236}">
                <a16:creationId xmlns:a16="http://schemas.microsoft.com/office/drawing/2014/main" id="{466C2ED9-C098-459A-A791-9D7772129954}"/>
              </a:ext>
            </a:extLst>
          </p:cNvPr>
          <p:cNvSpPr/>
          <p:nvPr/>
        </p:nvSpPr>
        <p:spPr>
          <a:xfrm>
            <a:off x="4162943" y="4885603"/>
            <a:ext cx="2355273" cy="831273"/>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24F8107-73A2-451A-A54F-E81B65D4A434}"/>
              </a:ext>
            </a:extLst>
          </p:cNvPr>
          <p:cNvSpPr/>
          <p:nvPr/>
        </p:nvSpPr>
        <p:spPr>
          <a:xfrm rot="10800000">
            <a:off x="4167783" y="3520930"/>
            <a:ext cx="2355273" cy="831273"/>
          </a:xfrm>
          <a:prstGeom prst="rightArrow">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long hallway with rows of computer servers&#10;&#10;Description automatically generated with low confidence">
            <a:extLst>
              <a:ext uri="{FF2B5EF4-FFF2-40B4-BE49-F238E27FC236}">
                <a16:creationId xmlns:a16="http://schemas.microsoft.com/office/drawing/2014/main" id="{20B93B71-1A4C-4E83-8153-151D68E347D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5241" y="2936045"/>
            <a:ext cx="3230880" cy="3230880"/>
          </a:xfrm>
          <a:prstGeom prst="rect">
            <a:avLst/>
          </a:prstGeom>
        </p:spPr>
      </p:pic>
      <p:pic>
        <p:nvPicPr>
          <p:cNvPr id="7" name="Picture 6" descr="A picture containing vector graphics&#10;&#10;Description automatically generated">
            <a:extLst>
              <a:ext uri="{FF2B5EF4-FFF2-40B4-BE49-F238E27FC236}">
                <a16:creationId xmlns:a16="http://schemas.microsoft.com/office/drawing/2014/main" id="{5BD99616-0D6E-4EC8-8578-6FEB96293ED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188575" y="3767830"/>
            <a:ext cx="2355273" cy="1528965"/>
          </a:xfrm>
          <a:prstGeom prst="rect">
            <a:avLst/>
          </a:prstGeom>
        </p:spPr>
      </p:pic>
      <p:sp>
        <p:nvSpPr>
          <p:cNvPr id="8" name="TextBox 7">
            <a:extLst>
              <a:ext uri="{FF2B5EF4-FFF2-40B4-BE49-F238E27FC236}">
                <a16:creationId xmlns:a16="http://schemas.microsoft.com/office/drawing/2014/main" id="{1655C5F9-A8D6-4692-BF21-4CB079C71BA3}"/>
              </a:ext>
            </a:extLst>
          </p:cNvPr>
          <p:cNvSpPr txBox="1"/>
          <p:nvPr/>
        </p:nvSpPr>
        <p:spPr>
          <a:xfrm>
            <a:off x="4188575" y="10668480"/>
            <a:ext cx="1582945" cy="369332"/>
          </a:xfrm>
          <a:prstGeom prst="rect">
            <a:avLst/>
          </a:prstGeom>
          <a:noFill/>
        </p:spPr>
        <p:txBody>
          <a:bodyPr wrap="square" rtlCol="0">
            <a:spAutoFit/>
          </a:bodyPr>
          <a:lstStyle/>
          <a:p>
            <a:r>
              <a:rPr lang="en-US" sz="900">
                <a:hlinkClick r:id="rId10" tooltip="https://en.wikipedia.org/wiki/File:Cartoon_cloud.svg"/>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85916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FE7A-C1A7-4F1B-9F42-2F45F4631913}"/>
              </a:ext>
            </a:extLst>
          </p:cNvPr>
          <p:cNvSpPr>
            <a:spLocks noGrp="1"/>
          </p:cNvSpPr>
          <p:nvPr>
            <p:ph type="title"/>
          </p:nvPr>
        </p:nvSpPr>
        <p:spPr>
          <a:xfrm>
            <a:off x="1141413" y="0"/>
            <a:ext cx="9905998" cy="1478570"/>
          </a:xfrm>
        </p:spPr>
        <p:txBody>
          <a:bodyPr/>
          <a:lstStyle/>
          <a:p>
            <a:r>
              <a:rPr lang="en-US" dirty="0"/>
              <a:t>Saving your application</a:t>
            </a:r>
          </a:p>
        </p:txBody>
      </p:sp>
      <p:sp>
        <p:nvSpPr>
          <p:cNvPr id="3" name="Content Placeholder 2">
            <a:extLst>
              <a:ext uri="{FF2B5EF4-FFF2-40B4-BE49-F238E27FC236}">
                <a16:creationId xmlns:a16="http://schemas.microsoft.com/office/drawing/2014/main" id="{B9072FA6-EEBC-4589-8153-176960D2400E}"/>
              </a:ext>
            </a:extLst>
          </p:cNvPr>
          <p:cNvSpPr>
            <a:spLocks noGrp="1"/>
          </p:cNvSpPr>
          <p:nvPr>
            <p:ph idx="1"/>
          </p:nvPr>
        </p:nvSpPr>
        <p:spPr>
          <a:xfrm>
            <a:off x="1141413" y="974869"/>
            <a:ext cx="9905999" cy="3541714"/>
          </a:xfrm>
        </p:spPr>
        <p:txBody>
          <a:bodyPr>
            <a:normAutofit/>
          </a:bodyPr>
          <a:lstStyle/>
          <a:p>
            <a:r>
              <a:rPr lang="en-US" sz="2800" dirty="0"/>
              <a:t>The name of the file that ends with the call </a:t>
            </a:r>
            <a:r>
              <a:rPr lang="en-US" sz="2800" dirty="0" err="1"/>
              <a:t>shinyApp</a:t>
            </a:r>
            <a:r>
              <a:rPr lang="en-US" sz="2800" dirty="0"/>
              <a:t>() needs to be saved as </a:t>
            </a:r>
            <a:r>
              <a:rPr lang="en-US" sz="2800" dirty="0" err="1"/>
              <a:t>app.R</a:t>
            </a:r>
            <a:r>
              <a:rPr lang="en-US" sz="2800" dirty="0"/>
              <a:t> in its own directory with any other necessary files </a:t>
            </a:r>
          </a:p>
        </p:txBody>
      </p:sp>
      <p:pic>
        <p:nvPicPr>
          <p:cNvPr id="5" name="Picture 4" descr="Graphical user interface, text, application, email&#10;&#10;Description automatically generated">
            <a:extLst>
              <a:ext uri="{FF2B5EF4-FFF2-40B4-BE49-F238E27FC236}">
                <a16:creationId xmlns:a16="http://schemas.microsoft.com/office/drawing/2014/main" id="{3042C96A-E6BC-437B-A664-A3E6C9958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579" y="2107654"/>
            <a:ext cx="8927665" cy="4242665"/>
          </a:xfrm>
          <a:prstGeom prst="rect">
            <a:avLst/>
          </a:prstGeom>
        </p:spPr>
      </p:pic>
    </p:spTree>
    <p:extLst>
      <p:ext uri="{BB962C8B-B14F-4D97-AF65-F5344CB8AC3E}">
        <p14:creationId xmlns:p14="http://schemas.microsoft.com/office/powerpoint/2010/main" val="302052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1D48-CB16-4507-9EEE-45B39563E223}"/>
              </a:ext>
            </a:extLst>
          </p:cNvPr>
          <p:cNvSpPr>
            <a:spLocks noGrp="1"/>
          </p:cNvSpPr>
          <p:nvPr>
            <p:ph type="title"/>
          </p:nvPr>
        </p:nvSpPr>
        <p:spPr>
          <a:xfrm>
            <a:off x="1141412" y="-250755"/>
            <a:ext cx="9905998" cy="1478570"/>
          </a:xfrm>
        </p:spPr>
        <p:txBody>
          <a:bodyPr/>
          <a:lstStyle/>
          <a:p>
            <a:r>
              <a:rPr lang="en-US" dirty="0"/>
              <a:t>Another option</a:t>
            </a:r>
          </a:p>
        </p:txBody>
      </p:sp>
      <p:sp>
        <p:nvSpPr>
          <p:cNvPr id="3" name="Content Placeholder 2">
            <a:extLst>
              <a:ext uri="{FF2B5EF4-FFF2-40B4-BE49-F238E27FC236}">
                <a16:creationId xmlns:a16="http://schemas.microsoft.com/office/drawing/2014/main" id="{A13E5025-13C5-4C85-8E9E-A88AAD50010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67126A6-A51E-499A-92FC-71BFF469A731}"/>
              </a:ext>
            </a:extLst>
          </p:cNvPr>
          <p:cNvPicPr>
            <a:picLocks noChangeAspect="1"/>
          </p:cNvPicPr>
          <p:nvPr/>
        </p:nvPicPr>
        <p:blipFill rotWithShape="1">
          <a:blip r:embed="rId3"/>
          <a:srcRect l="4500" t="14663" r="3999" b="4005"/>
          <a:stretch/>
        </p:blipFill>
        <p:spPr>
          <a:xfrm>
            <a:off x="613553" y="1066799"/>
            <a:ext cx="11155680" cy="5577840"/>
          </a:xfrm>
          <a:prstGeom prst="rect">
            <a:avLst/>
          </a:prstGeom>
        </p:spPr>
      </p:pic>
    </p:spTree>
    <p:extLst>
      <p:ext uri="{BB962C8B-B14F-4D97-AF65-F5344CB8AC3E}">
        <p14:creationId xmlns:p14="http://schemas.microsoft.com/office/powerpoint/2010/main" val="1208318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A3F30-64C1-44BB-AF5C-DB211F2FDF76}"/>
              </a:ext>
            </a:extLst>
          </p:cNvPr>
          <p:cNvSpPr>
            <a:spLocks noGrp="1"/>
          </p:cNvSpPr>
          <p:nvPr>
            <p:ph type="title"/>
          </p:nvPr>
        </p:nvSpPr>
        <p:spPr>
          <a:xfrm>
            <a:off x="1087583" y="6206"/>
            <a:ext cx="9905998" cy="1478570"/>
          </a:xfrm>
        </p:spPr>
        <p:txBody>
          <a:bodyPr/>
          <a:lstStyle/>
          <a:p>
            <a:r>
              <a:rPr lang="en-US" dirty="0"/>
              <a:t>Easiest server option</a:t>
            </a:r>
          </a:p>
        </p:txBody>
      </p:sp>
      <p:sp>
        <p:nvSpPr>
          <p:cNvPr id="3" name="Content Placeholder 2">
            <a:extLst>
              <a:ext uri="{FF2B5EF4-FFF2-40B4-BE49-F238E27FC236}">
                <a16:creationId xmlns:a16="http://schemas.microsoft.com/office/drawing/2014/main" id="{E542DF20-1659-4512-A102-3D2A0AC826C5}"/>
              </a:ext>
            </a:extLst>
          </p:cNvPr>
          <p:cNvSpPr>
            <a:spLocks noGrp="1"/>
          </p:cNvSpPr>
          <p:nvPr>
            <p:ph idx="1"/>
          </p:nvPr>
        </p:nvSpPr>
        <p:spPr>
          <a:xfrm>
            <a:off x="1087583" y="978474"/>
            <a:ext cx="9905999" cy="3541714"/>
          </a:xfrm>
        </p:spPr>
        <p:txBody>
          <a:bodyPr/>
          <a:lstStyle/>
          <a:p>
            <a:r>
              <a:rPr lang="en-US" dirty="0"/>
              <a:t>A server maintained by </a:t>
            </a:r>
            <a:r>
              <a:rPr lang="en-US" dirty="0" err="1"/>
              <a:t>Rstudio</a:t>
            </a:r>
            <a:r>
              <a:rPr lang="en-US" dirty="0"/>
              <a:t>: Shinyapps.io</a:t>
            </a:r>
          </a:p>
          <a:p>
            <a:pPr lvl="1"/>
            <a:r>
              <a:rPr lang="en-US" dirty="0"/>
              <a:t>Free</a:t>
            </a:r>
          </a:p>
          <a:p>
            <a:pPr lvl="1"/>
            <a:r>
              <a:rPr lang="en-US" dirty="0"/>
              <a:t>Easy to use</a:t>
            </a:r>
          </a:p>
          <a:p>
            <a:pPr lvl="1"/>
            <a:r>
              <a:rPr lang="en-US" dirty="0"/>
              <a:t>Secure</a:t>
            </a:r>
          </a:p>
          <a:p>
            <a:pPr lvl="1"/>
            <a:r>
              <a:rPr lang="en-US" dirty="0"/>
              <a:t>Scalable</a:t>
            </a:r>
          </a:p>
          <a:p>
            <a:pPr lvl="1"/>
            <a:endParaRPr lang="en-US" dirty="0"/>
          </a:p>
        </p:txBody>
      </p:sp>
      <p:pic>
        <p:nvPicPr>
          <p:cNvPr id="4" name="Picture 3" descr="A computer monitor and keyboard&#10;&#10;Description automatically generated with medium confidence">
            <a:extLst>
              <a:ext uri="{FF2B5EF4-FFF2-40B4-BE49-F238E27FC236}">
                <a16:creationId xmlns:a16="http://schemas.microsoft.com/office/drawing/2014/main" id="{DB201048-C720-4106-B334-D8D246E01F3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8260" y="3328850"/>
            <a:ext cx="3230880" cy="3230880"/>
          </a:xfrm>
          <a:prstGeom prst="rect">
            <a:avLst/>
          </a:prstGeom>
        </p:spPr>
      </p:pic>
      <p:sp>
        <p:nvSpPr>
          <p:cNvPr id="5" name="TextBox 4">
            <a:extLst>
              <a:ext uri="{FF2B5EF4-FFF2-40B4-BE49-F238E27FC236}">
                <a16:creationId xmlns:a16="http://schemas.microsoft.com/office/drawing/2014/main" id="{E35D84A1-EA5C-48C6-8185-A09FE0BF2DC2}"/>
              </a:ext>
            </a:extLst>
          </p:cNvPr>
          <p:cNvSpPr txBox="1"/>
          <p:nvPr/>
        </p:nvSpPr>
        <p:spPr>
          <a:xfrm>
            <a:off x="2611582" y="7350955"/>
            <a:ext cx="6858000" cy="230832"/>
          </a:xfrm>
          <a:prstGeom prst="rect">
            <a:avLst/>
          </a:prstGeom>
          <a:noFill/>
        </p:spPr>
        <p:txBody>
          <a:bodyPr wrap="square" rtlCol="0">
            <a:spAutoFit/>
          </a:bodyPr>
          <a:lstStyle/>
          <a:p>
            <a:r>
              <a:rPr lang="en-US" sz="900">
                <a:hlinkClick r:id="rId4" tooltip="https://commons.wikimedia.org/wiki/File:Gnome-computer.svg"/>
              </a:rPr>
              <a:t>This Photo</a:t>
            </a:r>
            <a:r>
              <a:rPr lang="en-US" sz="900"/>
              <a:t> by Unknown Author is licensed under </a:t>
            </a:r>
            <a:r>
              <a:rPr lang="en-US" sz="900">
                <a:hlinkClick r:id="rId5" tooltip="https://creativecommons.org/licenses/by-sa/3.0/"/>
              </a:rPr>
              <a:t>CC BY-SA</a:t>
            </a:r>
            <a:endParaRPr lang="en-US" sz="900"/>
          </a:p>
        </p:txBody>
      </p:sp>
      <p:pic>
        <p:nvPicPr>
          <p:cNvPr id="6" name="Picture 5">
            <a:extLst>
              <a:ext uri="{FF2B5EF4-FFF2-40B4-BE49-F238E27FC236}">
                <a16:creationId xmlns:a16="http://schemas.microsoft.com/office/drawing/2014/main" id="{4AE04BF6-7844-4A09-A0BD-81DD6451CD47}"/>
              </a:ext>
            </a:extLst>
          </p:cNvPr>
          <p:cNvPicPr>
            <a:picLocks noChangeAspect="1"/>
          </p:cNvPicPr>
          <p:nvPr/>
        </p:nvPicPr>
        <p:blipFill rotWithShape="1">
          <a:blip r:embed="rId6"/>
          <a:srcRect t="1" b="5338"/>
          <a:stretch/>
        </p:blipFill>
        <p:spPr>
          <a:xfrm>
            <a:off x="6579321" y="3588689"/>
            <a:ext cx="5151793" cy="2743200"/>
          </a:xfrm>
          <a:prstGeom prst="rect">
            <a:avLst/>
          </a:prstGeom>
        </p:spPr>
      </p:pic>
      <p:sp>
        <p:nvSpPr>
          <p:cNvPr id="7" name="Arrow: Right 6">
            <a:extLst>
              <a:ext uri="{FF2B5EF4-FFF2-40B4-BE49-F238E27FC236}">
                <a16:creationId xmlns:a16="http://schemas.microsoft.com/office/drawing/2014/main" id="{A5847D67-F03F-49BF-8C09-42A300295853}"/>
              </a:ext>
            </a:extLst>
          </p:cNvPr>
          <p:cNvSpPr/>
          <p:nvPr/>
        </p:nvSpPr>
        <p:spPr>
          <a:xfrm>
            <a:off x="4065962" y="5198449"/>
            <a:ext cx="2355273" cy="831273"/>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5B5A6652-C14E-4B03-A1AA-0A97216CC8D0}"/>
              </a:ext>
            </a:extLst>
          </p:cNvPr>
          <p:cNvSpPr/>
          <p:nvPr/>
        </p:nvSpPr>
        <p:spPr>
          <a:xfrm rot="10800000">
            <a:off x="4070802" y="3833776"/>
            <a:ext cx="2355273" cy="831273"/>
          </a:xfrm>
          <a:prstGeom prst="rightArrow">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long hallway with rows of computer servers&#10;&#10;Description automatically generated with low confidence">
            <a:extLst>
              <a:ext uri="{FF2B5EF4-FFF2-40B4-BE49-F238E27FC236}">
                <a16:creationId xmlns:a16="http://schemas.microsoft.com/office/drawing/2014/main" id="{1C0D2A31-2476-49D7-A4DD-A8C1AB09083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28260" y="3248891"/>
            <a:ext cx="3230880" cy="3230880"/>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570309CB-80A9-4B37-B1BE-75809A69E2B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091594" y="4080676"/>
            <a:ext cx="2355273" cy="1528965"/>
          </a:xfrm>
          <a:prstGeom prst="rect">
            <a:avLst/>
          </a:prstGeom>
        </p:spPr>
      </p:pic>
      <p:sp>
        <p:nvSpPr>
          <p:cNvPr id="11" name="TextBox 10">
            <a:extLst>
              <a:ext uri="{FF2B5EF4-FFF2-40B4-BE49-F238E27FC236}">
                <a16:creationId xmlns:a16="http://schemas.microsoft.com/office/drawing/2014/main" id="{8B8BBC40-EBCE-4856-B414-F1318FD7F6DA}"/>
              </a:ext>
            </a:extLst>
          </p:cNvPr>
          <p:cNvSpPr txBox="1"/>
          <p:nvPr/>
        </p:nvSpPr>
        <p:spPr>
          <a:xfrm>
            <a:off x="4133157" y="11161435"/>
            <a:ext cx="1582945" cy="369332"/>
          </a:xfrm>
          <a:prstGeom prst="rect">
            <a:avLst/>
          </a:prstGeom>
          <a:noFill/>
        </p:spPr>
        <p:txBody>
          <a:bodyPr wrap="square" rtlCol="0">
            <a:spAutoFit/>
          </a:bodyPr>
          <a:lstStyle/>
          <a:p>
            <a:r>
              <a:rPr lang="en-US" sz="900">
                <a:hlinkClick r:id="rId10" tooltip="https://en.wikipedia.org/wiki/File:Cartoon_cloud.svg"/>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263257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8369-491E-4A6F-BEB4-5A39C6660A0B}"/>
              </a:ext>
            </a:extLst>
          </p:cNvPr>
          <p:cNvSpPr>
            <a:spLocks noGrp="1"/>
          </p:cNvSpPr>
          <p:nvPr>
            <p:ph type="title"/>
          </p:nvPr>
        </p:nvSpPr>
        <p:spPr/>
        <p:txBody>
          <a:bodyPr/>
          <a:lstStyle/>
          <a:p>
            <a:r>
              <a:rPr lang="en-US" dirty="0"/>
              <a:t>Recap on sharing your application</a:t>
            </a:r>
          </a:p>
        </p:txBody>
      </p:sp>
      <p:sp>
        <p:nvSpPr>
          <p:cNvPr id="3" name="Content Placeholder 2">
            <a:extLst>
              <a:ext uri="{FF2B5EF4-FFF2-40B4-BE49-F238E27FC236}">
                <a16:creationId xmlns:a16="http://schemas.microsoft.com/office/drawing/2014/main" id="{5D968FDF-9BCD-46A7-8B3F-A2C74203C1B8}"/>
              </a:ext>
            </a:extLst>
          </p:cNvPr>
          <p:cNvSpPr>
            <a:spLocks noGrp="1"/>
          </p:cNvSpPr>
          <p:nvPr>
            <p:ph idx="1"/>
          </p:nvPr>
        </p:nvSpPr>
        <p:spPr/>
        <p:txBody>
          <a:bodyPr/>
          <a:lstStyle/>
          <a:p>
            <a:r>
              <a:rPr lang="en-US" dirty="0"/>
              <a:t>Be sure to save your application in its own directory as </a:t>
            </a:r>
            <a:r>
              <a:rPr lang="en-US" dirty="0" err="1"/>
              <a:t>app.R</a:t>
            </a:r>
            <a:r>
              <a:rPr lang="en-US" dirty="0"/>
              <a:t>, or </a:t>
            </a:r>
            <a:r>
              <a:rPr lang="en-US" dirty="0" err="1"/>
              <a:t>ui.R</a:t>
            </a:r>
            <a:r>
              <a:rPr lang="en-US" dirty="0"/>
              <a:t> and </a:t>
            </a:r>
            <a:r>
              <a:rPr lang="en-US" dirty="0" err="1"/>
              <a:t>server.R</a:t>
            </a:r>
            <a:r>
              <a:rPr lang="en-US" dirty="0"/>
              <a:t> if you want two separate components to your application</a:t>
            </a:r>
          </a:p>
          <a:p>
            <a:r>
              <a:rPr lang="en-US" dirty="0"/>
              <a:t>Use shinyapps.io to publish your application online for others to see </a:t>
            </a:r>
          </a:p>
        </p:txBody>
      </p:sp>
    </p:spTree>
    <p:extLst>
      <p:ext uri="{BB962C8B-B14F-4D97-AF65-F5344CB8AC3E}">
        <p14:creationId xmlns:p14="http://schemas.microsoft.com/office/powerpoint/2010/main" val="2715721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1999-4B99-4483-8A6A-66D67957DFA3}"/>
              </a:ext>
            </a:extLst>
          </p:cNvPr>
          <p:cNvSpPr>
            <a:spLocks noGrp="1"/>
          </p:cNvSpPr>
          <p:nvPr>
            <p:ph type="title"/>
          </p:nvPr>
        </p:nvSpPr>
        <p:spPr/>
        <p:txBody>
          <a:bodyPr/>
          <a:lstStyle/>
          <a:p>
            <a:r>
              <a:rPr lang="en-US" dirty="0"/>
              <a:t>Content covered so far</a:t>
            </a:r>
          </a:p>
        </p:txBody>
      </p:sp>
      <p:sp>
        <p:nvSpPr>
          <p:cNvPr id="3" name="Content Placeholder 2">
            <a:extLst>
              <a:ext uri="{FF2B5EF4-FFF2-40B4-BE49-F238E27FC236}">
                <a16:creationId xmlns:a16="http://schemas.microsoft.com/office/drawing/2014/main" id="{1884EEEA-CA5C-4C4A-A5CB-3C3FF26A50DE}"/>
              </a:ext>
            </a:extLst>
          </p:cNvPr>
          <p:cNvSpPr>
            <a:spLocks noGrp="1"/>
          </p:cNvSpPr>
          <p:nvPr>
            <p:ph idx="1"/>
          </p:nvPr>
        </p:nvSpPr>
        <p:spPr/>
        <p:txBody>
          <a:bodyPr>
            <a:normAutofit/>
          </a:bodyPr>
          <a:lstStyle/>
          <a:p>
            <a:r>
              <a:rPr lang="en-US" sz="4400" dirty="0"/>
              <a:t>Build an app</a:t>
            </a:r>
          </a:p>
          <a:p>
            <a:r>
              <a:rPr lang="en-US" sz="4400" dirty="0"/>
              <a:t>How to create reactive applications using input and output functions</a:t>
            </a:r>
          </a:p>
          <a:p>
            <a:r>
              <a:rPr lang="en-US" sz="4400" dirty="0"/>
              <a:t>Sharing your application</a:t>
            </a:r>
          </a:p>
        </p:txBody>
      </p:sp>
    </p:spTree>
    <p:extLst>
      <p:ext uri="{BB962C8B-B14F-4D97-AF65-F5344CB8AC3E}">
        <p14:creationId xmlns:p14="http://schemas.microsoft.com/office/powerpoint/2010/main" val="179130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2ABDE-7843-489B-9446-9422D0104EE9}"/>
              </a:ext>
            </a:extLst>
          </p:cNvPr>
          <p:cNvSpPr>
            <a:spLocks noGrp="1"/>
          </p:cNvSpPr>
          <p:nvPr>
            <p:ph type="title"/>
          </p:nvPr>
        </p:nvSpPr>
        <p:spPr/>
        <p:txBody>
          <a:bodyPr/>
          <a:lstStyle/>
          <a:p>
            <a:r>
              <a:rPr lang="en-US" dirty="0"/>
              <a:t>Before getting into it</a:t>
            </a:r>
          </a:p>
        </p:txBody>
      </p:sp>
      <p:sp>
        <p:nvSpPr>
          <p:cNvPr id="3" name="Content Placeholder 2">
            <a:extLst>
              <a:ext uri="{FF2B5EF4-FFF2-40B4-BE49-F238E27FC236}">
                <a16:creationId xmlns:a16="http://schemas.microsoft.com/office/drawing/2014/main" id="{27BBEA39-C70C-4AC2-A973-A84BF77203B6}"/>
              </a:ext>
            </a:extLst>
          </p:cNvPr>
          <p:cNvSpPr>
            <a:spLocks noGrp="1"/>
          </p:cNvSpPr>
          <p:nvPr>
            <p:ph idx="1"/>
          </p:nvPr>
        </p:nvSpPr>
        <p:spPr/>
        <p:txBody>
          <a:bodyPr/>
          <a:lstStyle/>
          <a:p>
            <a:r>
              <a:rPr lang="en-US" dirty="0"/>
              <a:t>Shiny applications run in a simple way</a:t>
            </a:r>
          </a:p>
        </p:txBody>
      </p:sp>
      <p:pic>
        <p:nvPicPr>
          <p:cNvPr id="5" name="Picture 4" descr="A computer monitor and keyboard&#10;&#10;Description automatically generated with medium confidence">
            <a:extLst>
              <a:ext uri="{FF2B5EF4-FFF2-40B4-BE49-F238E27FC236}">
                <a16:creationId xmlns:a16="http://schemas.microsoft.com/office/drawing/2014/main" id="{885EE7A5-3028-4DF2-8A00-832F7D4E904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5241" y="3016004"/>
            <a:ext cx="3230880" cy="3230880"/>
          </a:xfrm>
          <a:prstGeom prst="rect">
            <a:avLst/>
          </a:prstGeom>
        </p:spPr>
      </p:pic>
      <p:sp>
        <p:nvSpPr>
          <p:cNvPr id="6" name="TextBox 5">
            <a:extLst>
              <a:ext uri="{FF2B5EF4-FFF2-40B4-BE49-F238E27FC236}">
                <a16:creationId xmlns:a16="http://schemas.microsoft.com/office/drawing/2014/main" id="{0604B98A-C1F4-4D8D-B5CE-354EE95BAB4B}"/>
              </a:ext>
            </a:extLst>
          </p:cNvPr>
          <p:cNvSpPr txBox="1"/>
          <p:nvPr/>
        </p:nvSpPr>
        <p:spPr>
          <a:xfrm>
            <a:off x="2667000" y="6858000"/>
            <a:ext cx="6858000" cy="230832"/>
          </a:xfrm>
          <a:prstGeom prst="rect">
            <a:avLst/>
          </a:prstGeom>
          <a:noFill/>
        </p:spPr>
        <p:txBody>
          <a:bodyPr wrap="square" rtlCol="0">
            <a:spAutoFit/>
          </a:bodyPr>
          <a:lstStyle/>
          <a:p>
            <a:r>
              <a:rPr lang="en-US" sz="900">
                <a:hlinkClick r:id="rId4" tooltip="https://commons.wikimedia.org/wiki/File:Gnome-computer.svg"/>
              </a:rPr>
              <a:t>This Photo</a:t>
            </a:r>
            <a:r>
              <a:rPr lang="en-US" sz="900"/>
              <a:t> by Unknown Author is licensed under </a:t>
            </a:r>
            <a:r>
              <a:rPr lang="en-US" sz="900">
                <a:hlinkClick r:id="rId5" tooltip="https://creativecommons.org/licenses/by-sa/3.0/"/>
              </a:rPr>
              <a:t>CC BY-SA</a:t>
            </a:r>
            <a:endParaRPr lang="en-US" sz="900"/>
          </a:p>
        </p:txBody>
      </p:sp>
      <p:pic>
        <p:nvPicPr>
          <p:cNvPr id="11" name="Picture 10">
            <a:extLst>
              <a:ext uri="{FF2B5EF4-FFF2-40B4-BE49-F238E27FC236}">
                <a16:creationId xmlns:a16="http://schemas.microsoft.com/office/drawing/2014/main" id="{465A47B8-C70B-40C8-876D-BF0E5A027746}"/>
              </a:ext>
            </a:extLst>
          </p:cNvPr>
          <p:cNvPicPr>
            <a:picLocks noChangeAspect="1"/>
          </p:cNvPicPr>
          <p:nvPr/>
        </p:nvPicPr>
        <p:blipFill rotWithShape="1">
          <a:blip r:embed="rId6"/>
          <a:srcRect t="1" b="5338"/>
          <a:stretch/>
        </p:blipFill>
        <p:spPr>
          <a:xfrm>
            <a:off x="6676302" y="3275843"/>
            <a:ext cx="5151793" cy="2743200"/>
          </a:xfrm>
          <a:prstGeom prst="rect">
            <a:avLst/>
          </a:prstGeom>
        </p:spPr>
      </p:pic>
      <p:sp>
        <p:nvSpPr>
          <p:cNvPr id="12" name="Arrow: Right 11">
            <a:extLst>
              <a:ext uri="{FF2B5EF4-FFF2-40B4-BE49-F238E27FC236}">
                <a16:creationId xmlns:a16="http://schemas.microsoft.com/office/drawing/2014/main" id="{466C2ED9-C098-459A-A791-9D7772129954}"/>
              </a:ext>
            </a:extLst>
          </p:cNvPr>
          <p:cNvSpPr/>
          <p:nvPr/>
        </p:nvSpPr>
        <p:spPr>
          <a:xfrm>
            <a:off x="4162943" y="4885603"/>
            <a:ext cx="2355273" cy="831273"/>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24F8107-73A2-451A-A54F-E81B65D4A434}"/>
              </a:ext>
            </a:extLst>
          </p:cNvPr>
          <p:cNvSpPr/>
          <p:nvPr/>
        </p:nvSpPr>
        <p:spPr>
          <a:xfrm rot="10800000">
            <a:off x="4167783" y="3520930"/>
            <a:ext cx="2355273" cy="831273"/>
          </a:xfrm>
          <a:prstGeom prst="rightArrow">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long hallway with rows of computer servers&#10;&#10;Description automatically generated with low confidence">
            <a:extLst>
              <a:ext uri="{FF2B5EF4-FFF2-40B4-BE49-F238E27FC236}">
                <a16:creationId xmlns:a16="http://schemas.microsoft.com/office/drawing/2014/main" id="{20B93B71-1A4C-4E83-8153-151D68E347D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5241" y="2936045"/>
            <a:ext cx="3230880" cy="3230880"/>
          </a:xfrm>
          <a:prstGeom prst="rect">
            <a:avLst/>
          </a:prstGeom>
        </p:spPr>
      </p:pic>
    </p:spTree>
    <p:extLst>
      <p:ext uri="{BB962C8B-B14F-4D97-AF65-F5344CB8AC3E}">
        <p14:creationId xmlns:p14="http://schemas.microsoft.com/office/powerpoint/2010/main" val="347792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2ABDE-7843-489B-9446-9422D0104EE9}"/>
              </a:ext>
            </a:extLst>
          </p:cNvPr>
          <p:cNvSpPr>
            <a:spLocks noGrp="1"/>
          </p:cNvSpPr>
          <p:nvPr>
            <p:ph type="title"/>
          </p:nvPr>
        </p:nvSpPr>
        <p:spPr>
          <a:xfrm>
            <a:off x="1143001" y="-399707"/>
            <a:ext cx="9905998" cy="1478570"/>
          </a:xfrm>
        </p:spPr>
        <p:txBody>
          <a:bodyPr/>
          <a:lstStyle/>
          <a:p>
            <a:r>
              <a:rPr lang="en-US" dirty="0"/>
              <a:t>Two major Components of a shiny app</a:t>
            </a:r>
          </a:p>
        </p:txBody>
      </p:sp>
      <p:pic>
        <p:nvPicPr>
          <p:cNvPr id="5" name="Picture 4" descr="A computer monitor and keyboard&#10;&#10;Description automatically generated with medium confidence">
            <a:extLst>
              <a:ext uri="{FF2B5EF4-FFF2-40B4-BE49-F238E27FC236}">
                <a16:creationId xmlns:a16="http://schemas.microsoft.com/office/drawing/2014/main" id="{885EE7A5-3028-4DF2-8A00-832F7D4E904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5241" y="3016004"/>
            <a:ext cx="3230880" cy="3230880"/>
          </a:xfrm>
          <a:prstGeom prst="rect">
            <a:avLst/>
          </a:prstGeom>
        </p:spPr>
      </p:pic>
      <p:sp>
        <p:nvSpPr>
          <p:cNvPr id="6" name="TextBox 5">
            <a:extLst>
              <a:ext uri="{FF2B5EF4-FFF2-40B4-BE49-F238E27FC236}">
                <a16:creationId xmlns:a16="http://schemas.microsoft.com/office/drawing/2014/main" id="{0604B98A-C1F4-4D8D-B5CE-354EE95BAB4B}"/>
              </a:ext>
            </a:extLst>
          </p:cNvPr>
          <p:cNvSpPr txBox="1"/>
          <p:nvPr/>
        </p:nvSpPr>
        <p:spPr>
          <a:xfrm>
            <a:off x="2667000" y="6858000"/>
            <a:ext cx="6858000" cy="230832"/>
          </a:xfrm>
          <a:prstGeom prst="rect">
            <a:avLst/>
          </a:prstGeom>
          <a:noFill/>
        </p:spPr>
        <p:txBody>
          <a:bodyPr wrap="square" rtlCol="0">
            <a:spAutoFit/>
          </a:bodyPr>
          <a:lstStyle/>
          <a:p>
            <a:r>
              <a:rPr lang="en-US" sz="900">
                <a:hlinkClick r:id="rId4" tooltip="https://commons.wikimedia.org/wiki/File:Gnome-computer.svg"/>
              </a:rPr>
              <a:t>This Photo</a:t>
            </a:r>
            <a:r>
              <a:rPr lang="en-US" sz="900"/>
              <a:t> by Unknown Author is licensed under </a:t>
            </a:r>
            <a:r>
              <a:rPr lang="en-US" sz="900">
                <a:hlinkClick r:id="rId5" tooltip="https://creativecommons.org/licenses/by-sa/3.0/"/>
              </a:rPr>
              <a:t>CC BY-SA</a:t>
            </a:r>
            <a:endParaRPr lang="en-US" sz="900"/>
          </a:p>
        </p:txBody>
      </p:sp>
      <p:pic>
        <p:nvPicPr>
          <p:cNvPr id="11" name="Picture 10">
            <a:extLst>
              <a:ext uri="{FF2B5EF4-FFF2-40B4-BE49-F238E27FC236}">
                <a16:creationId xmlns:a16="http://schemas.microsoft.com/office/drawing/2014/main" id="{465A47B8-C70B-40C8-876D-BF0E5A027746}"/>
              </a:ext>
            </a:extLst>
          </p:cNvPr>
          <p:cNvPicPr>
            <a:picLocks noChangeAspect="1"/>
          </p:cNvPicPr>
          <p:nvPr/>
        </p:nvPicPr>
        <p:blipFill rotWithShape="1">
          <a:blip r:embed="rId6"/>
          <a:srcRect t="1" b="5338"/>
          <a:stretch/>
        </p:blipFill>
        <p:spPr>
          <a:xfrm>
            <a:off x="6676302" y="3275843"/>
            <a:ext cx="5151793" cy="2743200"/>
          </a:xfrm>
          <a:prstGeom prst="rect">
            <a:avLst/>
          </a:prstGeom>
        </p:spPr>
      </p:pic>
      <p:sp>
        <p:nvSpPr>
          <p:cNvPr id="12" name="Arrow: Right 11">
            <a:extLst>
              <a:ext uri="{FF2B5EF4-FFF2-40B4-BE49-F238E27FC236}">
                <a16:creationId xmlns:a16="http://schemas.microsoft.com/office/drawing/2014/main" id="{466C2ED9-C098-459A-A791-9D7772129954}"/>
              </a:ext>
            </a:extLst>
          </p:cNvPr>
          <p:cNvSpPr/>
          <p:nvPr/>
        </p:nvSpPr>
        <p:spPr>
          <a:xfrm>
            <a:off x="4162943" y="4885603"/>
            <a:ext cx="2355273" cy="831273"/>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24F8107-73A2-451A-A54F-E81B65D4A434}"/>
              </a:ext>
            </a:extLst>
          </p:cNvPr>
          <p:cNvSpPr/>
          <p:nvPr/>
        </p:nvSpPr>
        <p:spPr>
          <a:xfrm rot="10800000">
            <a:off x="4167783" y="3520930"/>
            <a:ext cx="2355273" cy="831273"/>
          </a:xfrm>
          <a:prstGeom prst="rightArrow">
            <a:avLst/>
          </a:prstGeom>
          <a:solidFill>
            <a:srgbClr val="7030A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long hallway with rows of computer servers&#10;&#10;Description automatically generated with low confidence">
            <a:extLst>
              <a:ext uri="{FF2B5EF4-FFF2-40B4-BE49-F238E27FC236}">
                <a16:creationId xmlns:a16="http://schemas.microsoft.com/office/drawing/2014/main" id="{20B93B71-1A4C-4E83-8153-151D68E347D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5241" y="2936045"/>
            <a:ext cx="3230880" cy="3230880"/>
          </a:xfrm>
          <a:prstGeom prst="rect">
            <a:avLst/>
          </a:prstGeom>
        </p:spPr>
      </p:pic>
      <p:pic>
        <p:nvPicPr>
          <p:cNvPr id="19" name="Picture 18" descr="A picture containing graphical user interface&#10;&#10;Description automatically generated">
            <a:extLst>
              <a:ext uri="{FF2B5EF4-FFF2-40B4-BE49-F238E27FC236}">
                <a16:creationId xmlns:a16="http://schemas.microsoft.com/office/drawing/2014/main" id="{CE58260E-E27C-41DB-B02F-70028E5C0EB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465954" y="620404"/>
            <a:ext cx="3813291" cy="1599583"/>
          </a:xfrm>
          <a:prstGeom prst="rect">
            <a:avLst/>
          </a:prstGeom>
        </p:spPr>
      </p:pic>
      <p:sp>
        <p:nvSpPr>
          <p:cNvPr id="21" name="Arrow: Down 20">
            <a:extLst>
              <a:ext uri="{FF2B5EF4-FFF2-40B4-BE49-F238E27FC236}">
                <a16:creationId xmlns:a16="http://schemas.microsoft.com/office/drawing/2014/main" id="{13DB49AB-89C6-4232-8AE5-40C438F604DE}"/>
              </a:ext>
            </a:extLst>
          </p:cNvPr>
          <p:cNvSpPr/>
          <p:nvPr/>
        </p:nvSpPr>
        <p:spPr>
          <a:xfrm>
            <a:off x="9252198" y="2328436"/>
            <a:ext cx="542966" cy="8389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icture containing computer, electronics, indoor, oven&#10;&#10;Description automatically generated">
            <a:extLst>
              <a:ext uri="{FF2B5EF4-FFF2-40B4-BE49-F238E27FC236}">
                <a16:creationId xmlns:a16="http://schemas.microsoft.com/office/drawing/2014/main" id="{E7095566-CD32-4E35-B787-5C7B0EF4679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17112" y="545843"/>
            <a:ext cx="3239009" cy="1677157"/>
          </a:xfrm>
          <a:prstGeom prst="rect">
            <a:avLst/>
          </a:prstGeom>
        </p:spPr>
      </p:pic>
      <p:sp>
        <p:nvSpPr>
          <p:cNvPr id="28" name="Arrow: Down 27">
            <a:extLst>
              <a:ext uri="{FF2B5EF4-FFF2-40B4-BE49-F238E27FC236}">
                <a16:creationId xmlns:a16="http://schemas.microsoft.com/office/drawing/2014/main" id="{514FD389-342B-43A6-B3CB-B688CE3D38A3}"/>
              </a:ext>
            </a:extLst>
          </p:cNvPr>
          <p:cNvSpPr/>
          <p:nvPr/>
        </p:nvSpPr>
        <p:spPr>
          <a:xfrm>
            <a:off x="2159989" y="2274001"/>
            <a:ext cx="473693" cy="6110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66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barn(inVertical)">
                                      <p:cBhvr>
                                        <p:cTn id="19" dur="500"/>
                                        <p:tgtEl>
                                          <p:spTgt spid="28"/>
                                        </p:tgtEl>
                                      </p:cBhvr>
                                    </p:animEffect>
                                  </p:childTnLst>
                                </p:cTn>
                              </p:par>
                              <p:par>
                                <p:cTn id="20" presetID="16" presetClass="entr" presetSubtype="21"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5E1B-EAF6-4C80-94B0-43965219C170}"/>
              </a:ext>
            </a:extLst>
          </p:cNvPr>
          <p:cNvSpPr>
            <a:spLocks noGrp="1"/>
          </p:cNvSpPr>
          <p:nvPr>
            <p:ph type="title"/>
          </p:nvPr>
        </p:nvSpPr>
        <p:spPr/>
        <p:txBody>
          <a:bodyPr/>
          <a:lstStyle/>
          <a:p>
            <a:r>
              <a:rPr lang="en-US" dirty="0"/>
              <a:t>A useful tool</a:t>
            </a:r>
          </a:p>
        </p:txBody>
      </p:sp>
      <p:sp>
        <p:nvSpPr>
          <p:cNvPr id="3" name="Content Placeholder 2">
            <a:extLst>
              <a:ext uri="{FF2B5EF4-FFF2-40B4-BE49-F238E27FC236}">
                <a16:creationId xmlns:a16="http://schemas.microsoft.com/office/drawing/2014/main" id="{46B51D72-5DD5-45F6-9BB1-9EBF12CE10D3}"/>
              </a:ext>
            </a:extLst>
          </p:cNvPr>
          <p:cNvSpPr>
            <a:spLocks noGrp="1"/>
          </p:cNvSpPr>
          <p:nvPr>
            <p:ph idx="1"/>
          </p:nvPr>
        </p:nvSpPr>
        <p:spPr>
          <a:xfrm>
            <a:off x="1141412" y="2249487"/>
            <a:ext cx="9905999" cy="466004"/>
          </a:xfrm>
        </p:spPr>
        <p:txBody>
          <a:bodyPr>
            <a:normAutofit fontScale="92500"/>
          </a:bodyPr>
          <a:lstStyle/>
          <a:p>
            <a:r>
              <a:rPr lang="en-US" dirty="0"/>
              <a:t>USE THIS TEMPLATE EVERY TIME YOU MAKE A SHINY APPLICATION:</a:t>
            </a:r>
          </a:p>
        </p:txBody>
      </p:sp>
      <p:pic>
        <p:nvPicPr>
          <p:cNvPr id="5" name="Picture 4" descr="Graphical user interface, text, application&#10;&#10;Description automatically generated">
            <a:extLst>
              <a:ext uri="{FF2B5EF4-FFF2-40B4-BE49-F238E27FC236}">
                <a16:creationId xmlns:a16="http://schemas.microsoft.com/office/drawing/2014/main" id="{CC2CE9BA-8EB1-4098-BCCB-9B3560644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272" y="2895149"/>
            <a:ext cx="6486277" cy="2494721"/>
          </a:xfrm>
          <a:prstGeom prst="rect">
            <a:avLst/>
          </a:prstGeom>
        </p:spPr>
      </p:pic>
    </p:spTree>
    <p:extLst>
      <p:ext uri="{BB962C8B-B14F-4D97-AF65-F5344CB8AC3E}">
        <p14:creationId xmlns:p14="http://schemas.microsoft.com/office/powerpoint/2010/main" val="2328939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9024-1C28-4DB8-9BA9-363193ABF939}"/>
              </a:ext>
            </a:extLst>
          </p:cNvPr>
          <p:cNvSpPr>
            <a:spLocks noGrp="1"/>
          </p:cNvSpPr>
          <p:nvPr>
            <p:ph type="title"/>
          </p:nvPr>
        </p:nvSpPr>
        <p:spPr>
          <a:xfrm>
            <a:off x="1141412" y="0"/>
            <a:ext cx="9905998" cy="1478570"/>
          </a:xfrm>
        </p:spPr>
        <p:txBody>
          <a:bodyPr/>
          <a:lstStyle/>
          <a:p>
            <a:r>
              <a:rPr lang="en-US" dirty="0"/>
              <a:t>When building your application</a:t>
            </a:r>
          </a:p>
        </p:txBody>
      </p:sp>
      <p:sp>
        <p:nvSpPr>
          <p:cNvPr id="3" name="Content Placeholder 2">
            <a:extLst>
              <a:ext uri="{FF2B5EF4-FFF2-40B4-BE49-F238E27FC236}">
                <a16:creationId xmlns:a16="http://schemas.microsoft.com/office/drawing/2014/main" id="{0CDBDB50-A805-42F5-BF10-A8C4A293BCF1}"/>
              </a:ext>
            </a:extLst>
          </p:cNvPr>
          <p:cNvSpPr>
            <a:spLocks noGrp="1"/>
          </p:cNvSpPr>
          <p:nvPr>
            <p:ph idx="1"/>
          </p:nvPr>
        </p:nvSpPr>
        <p:spPr>
          <a:xfrm>
            <a:off x="1141412" y="1478570"/>
            <a:ext cx="9905999" cy="618404"/>
          </a:xfrm>
        </p:spPr>
        <p:txBody>
          <a:bodyPr/>
          <a:lstStyle/>
          <a:p>
            <a:r>
              <a:rPr lang="en-US" dirty="0"/>
              <a:t>Think in terms of inputs and outputs</a:t>
            </a:r>
          </a:p>
        </p:txBody>
      </p:sp>
      <p:pic>
        <p:nvPicPr>
          <p:cNvPr id="5" name="Picture 4" descr="Chart, scatter chart&#10;&#10;Description automatically generated">
            <a:extLst>
              <a:ext uri="{FF2B5EF4-FFF2-40B4-BE49-F238E27FC236}">
                <a16:creationId xmlns:a16="http://schemas.microsoft.com/office/drawing/2014/main" id="{B386ED92-D9EF-446E-968E-A1A0AA1B1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625" y="2023811"/>
            <a:ext cx="9393083" cy="4834190"/>
          </a:xfrm>
          <a:prstGeom prst="rect">
            <a:avLst/>
          </a:prstGeom>
        </p:spPr>
      </p:pic>
      <p:sp>
        <p:nvSpPr>
          <p:cNvPr id="6" name="Rectangle 5">
            <a:extLst>
              <a:ext uri="{FF2B5EF4-FFF2-40B4-BE49-F238E27FC236}">
                <a16:creationId xmlns:a16="http://schemas.microsoft.com/office/drawing/2014/main" id="{4C9B8AC3-D96C-4059-A238-41DAE30DB87D}"/>
              </a:ext>
            </a:extLst>
          </p:cNvPr>
          <p:cNvSpPr/>
          <p:nvPr/>
        </p:nvSpPr>
        <p:spPr>
          <a:xfrm>
            <a:off x="1302625" y="2673927"/>
            <a:ext cx="2853739" cy="2705503"/>
          </a:xfrm>
          <a:prstGeom prst="rect">
            <a:avLst/>
          </a:prstGeom>
          <a:solidFill>
            <a:srgbClr val="92D05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6BA68A-6CE2-4BEF-9523-3EB166196B53}"/>
              </a:ext>
            </a:extLst>
          </p:cNvPr>
          <p:cNvSpPr/>
          <p:nvPr/>
        </p:nvSpPr>
        <p:spPr>
          <a:xfrm>
            <a:off x="4488873" y="2438400"/>
            <a:ext cx="6206835" cy="4419600"/>
          </a:xfrm>
          <a:prstGeom prst="rect">
            <a:avLst/>
          </a:prstGeom>
          <a:solidFill>
            <a:schemeClr val="accent4">
              <a:lumMod val="75000"/>
              <a:alpha val="4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78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0DEC-B8F4-4180-B302-D619CEA50372}"/>
              </a:ext>
            </a:extLst>
          </p:cNvPr>
          <p:cNvSpPr>
            <a:spLocks noGrp="1"/>
          </p:cNvSpPr>
          <p:nvPr>
            <p:ph type="title"/>
          </p:nvPr>
        </p:nvSpPr>
        <p:spPr/>
        <p:txBody>
          <a:bodyPr/>
          <a:lstStyle/>
          <a:p>
            <a:r>
              <a:rPr lang="en-US" dirty="0"/>
              <a:t>Inputs and outputs</a:t>
            </a:r>
          </a:p>
        </p:txBody>
      </p:sp>
      <p:pic>
        <p:nvPicPr>
          <p:cNvPr id="5" name="Content Placeholder 4" descr="Text&#10;&#10;Description automatically generated with medium confidence">
            <a:extLst>
              <a:ext uri="{FF2B5EF4-FFF2-40B4-BE49-F238E27FC236}">
                <a16:creationId xmlns:a16="http://schemas.microsoft.com/office/drawing/2014/main" id="{C8ACC8B6-4C33-4BA1-BB31-75B498F33B1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66915" y="2467487"/>
            <a:ext cx="7254993" cy="2781915"/>
          </a:xfrm>
        </p:spPr>
      </p:pic>
    </p:spTree>
    <p:extLst>
      <p:ext uri="{BB962C8B-B14F-4D97-AF65-F5344CB8AC3E}">
        <p14:creationId xmlns:p14="http://schemas.microsoft.com/office/powerpoint/2010/main" val="10552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AC44-10F5-4FD9-B585-FB25DA7C7E65}"/>
              </a:ext>
            </a:extLst>
          </p:cNvPr>
          <p:cNvSpPr>
            <a:spLocks noGrp="1"/>
          </p:cNvSpPr>
          <p:nvPr>
            <p:ph type="title"/>
          </p:nvPr>
        </p:nvSpPr>
        <p:spPr/>
        <p:txBody>
          <a:bodyPr/>
          <a:lstStyle/>
          <a:p>
            <a:r>
              <a:rPr lang="en-US" dirty="0"/>
              <a:t>Input functions</a:t>
            </a:r>
          </a:p>
        </p:txBody>
      </p:sp>
      <p:pic>
        <p:nvPicPr>
          <p:cNvPr id="5" name="Content Placeholder 4" descr="Text, letter&#10;&#10;Description automatically generated">
            <a:extLst>
              <a:ext uri="{FF2B5EF4-FFF2-40B4-BE49-F238E27FC236}">
                <a16:creationId xmlns:a16="http://schemas.microsoft.com/office/drawing/2014/main" id="{42713FB0-9D12-4039-9EDA-67D1EC72F6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1413" y="4239491"/>
            <a:ext cx="6937182" cy="2133929"/>
          </a:xfrm>
        </p:spPr>
      </p:pic>
      <p:pic>
        <p:nvPicPr>
          <p:cNvPr id="7" name="Picture 6" descr="Text&#10;&#10;Description automatically generated">
            <a:extLst>
              <a:ext uri="{FF2B5EF4-FFF2-40B4-BE49-F238E27FC236}">
                <a16:creationId xmlns:a16="http://schemas.microsoft.com/office/drawing/2014/main" id="{6B4DF7DB-99CF-433A-A941-9257D67FEC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413" y="1782574"/>
            <a:ext cx="3399042" cy="2456917"/>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3BEB1975-0773-4690-9345-37CDD879B2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0455" y="2272547"/>
            <a:ext cx="5900834" cy="1966944"/>
          </a:xfrm>
          <a:prstGeom prst="rect">
            <a:avLst/>
          </a:prstGeom>
        </p:spPr>
      </p:pic>
    </p:spTree>
    <p:extLst>
      <p:ext uri="{BB962C8B-B14F-4D97-AF65-F5344CB8AC3E}">
        <p14:creationId xmlns:p14="http://schemas.microsoft.com/office/powerpoint/2010/main" val="93909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AC44-10F5-4FD9-B585-FB25DA7C7E65}"/>
              </a:ext>
            </a:extLst>
          </p:cNvPr>
          <p:cNvSpPr>
            <a:spLocks noGrp="1"/>
          </p:cNvSpPr>
          <p:nvPr>
            <p:ph type="title"/>
          </p:nvPr>
        </p:nvSpPr>
        <p:spPr>
          <a:xfrm>
            <a:off x="1141413" y="0"/>
            <a:ext cx="9905998" cy="1478570"/>
          </a:xfrm>
        </p:spPr>
        <p:txBody>
          <a:bodyPr/>
          <a:lstStyle/>
          <a:p>
            <a:r>
              <a:rPr lang="en-US" dirty="0"/>
              <a:t>Input functions</a:t>
            </a:r>
          </a:p>
        </p:txBody>
      </p:sp>
      <p:pic>
        <p:nvPicPr>
          <p:cNvPr id="8" name="Picture 7">
            <a:extLst>
              <a:ext uri="{FF2B5EF4-FFF2-40B4-BE49-F238E27FC236}">
                <a16:creationId xmlns:a16="http://schemas.microsoft.com/office/drawing/2014/main" id="{EEC2B3DE-B2D8-4462-BE69-B6CB1189678A}"/>
              </a:ext>
            </a:extLst>
          </p:cNvPr>
          <p:cNvPicPr>
            <a:picLocks noChangeAspect="1"/>
          </p:cNvPicPr>
          <p:nvPr/>
        </p:nvPicPr>
        <p:blipFill>
          <a:blip r:embed="rId3"/>
          <a:stretch>
            <a:fillRect/>
          </a:stretch>
        </p:blipFill>
        <p:spPr>
          <a:xfrm>
            <a:off x="1141413" y="1093641"/>
            <a:ext cx="9361057" cy="5265595"/>
          </a:xfrm>
          <a:prstGeom prst="rect">
            <a:avLst/>
          </a:prstGeom>
        </p:spPr>
      </p:pic>
      <p:pic>
        <p:nvPicPr>
          <p:cNvPr id="11" name="Picture 10">
            <a:extLst>
              <a:ext uri="{FF2B5EF4-FFF2-40B4-BE49-F238E27FC236}">
                <a16:creationId xmlns:a16="http://schemas.microsoft.com/office/drawing/2014/main" id="{4B229A94-7841-4C7B-AE77-C785065718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413" y="3288283"/>
            <a:ext cx="8763091" cy="876310"/>
          </a:xfrm>
          <a:prstGeom prst="rect">
            <a:avLst/>
          </a:prstGeom>
        </p:spPr>
      </p:pic>
      <p:sp>
        <p:nvSpPr>
          <p:cNvPr id="14" name="Right Brace 13">
            <a:extLst>
              <a:ext uri="{FF2B5EF4-FFF2-40B4-BE49-F238E27FC236}">
                <a16:creationId xmlns:a16="http://schemas.microsoft.com/office/drawing/2014/main" id="{CFEF4D3F-2DB7-482A-B9F3-DB33864ECEAF}"/>
              </a:ext>
            </a:extLst>
          </p:cNvPr>
          <p:cNvSpPr/>
          <p:nvPr/>
        </p:nvSpPr>
        <p:spPr>
          <a:xfrm rot="16200000">
            <a:off x="5617247" y="1396366"/>
            <a:ext cx="540328" cy="3243506"/>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B029441A-F1F0-4CD3-B854-AA88142529AA}"/>
              </a:ext>
            </a:extLst>
          </p:cNvPr>
          <p:cNvSpPr/>
          <p:nvPr/>
        </p:nvSpPr>
        <p:spPr>
          <a:xfrm rot="5400000">
            <a:off x="6635555" y="1614586"/>
            <a:ext cx="540329" cy="5640341"/>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4680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arn(inVertic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1179</TotalTime>
  <Words>3610</Words>
  <Application>Microsoft Office PowerPoint</Application>
  <PresentationFormat>Widescreen</PresentationFormat>
  <Paragraphs>194</Paragraphs>
  <Slides>26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Tw Cen MT</vt:lpstr>
      <vt:lpstr>Circuit</vt:lpstr>
      <vt:lpstr>Shiny tutorial</vt:lpstr>
      <vt:lpstr>Some Basics</vt:lpstr>
      <vt:lpstr>Before getting into it</vt:lpstr>
      <vt:lpstr>Two major Components of a shiny app</vt:lpstr>
      <vt:lpstr>A useful tool</vt:lpstr>
      <vt:lpstr>When building your application</vt:lpstr>
      <vt:lpstr>Inputs and outputs</vt:lpstr>
      <vt:lpstr>Input functions</vt:lpstr>
      <vt:lpstr>Input functions</vt:lpstr>
      <vt:lpstr>Output functions</vt:lpstr>
      <vt:lpstr>Output functions</vt:lpstr>
      <vt:lpstr>recap</vt:lpstr>
      <vt:lpstr>Server instructions</vt:lpstr>
      <vt:lpstr>Server instructions</vt:lpstr>
      <vt:lpstr>Server instructions</vt:lpstr>
      <vt:lpstr>Render functions</vt:lpstr>
      <vt:lpstr>Rule 3</vt:lpstr>
      <vt:lpstr>Rule 3</vt:lpstr>
      <vt:lpstr>The three rules</vt:lpstr>
      <vt:lpstr>Sharing your shiny application</vt:lpstr>
      <vt:lpstr>Running an Application on the cloud</vt:lpstr>
      <vt:lpstr>Saving your application</vt:lpstr>
      <vt:lpstr>Another option</vt:lpstr>
      <vt:lpstr>Easiest server option</vt:lpstr>
      <vt:lpstr>Recap on sharing your application</vt:lpstr>
      <vt:lpstr>Content covered so far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 tutorial</dc:title>
  <dc:creator>Fulk, Alex</dc:creator>
  <cp:lastModifiedBy>Fulk, Alex</cp:lastModifiedBy>
  <cp:revision>8</cp:revision>
  <dcterms:created xsi:type="dcterms:W3CDTF">2021-10-10T23:02:44Z</dcterms:created>
  <dcterms:modified xsi:type="dcterms:W3CDTF">2021-10-11T18:42:27Z</dcterms:modified>
</cp:coreProperties>
</file>